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7" r:id="rId6"/>
    <p:sldId id="277" r:id="rId7"/>
    <p:sldId id="276" r:id="rId8"/>
    <p:sldId id="279" r:id="rId9"/>
    <p:sldId id="286" r:id="rId10"/>
    <p:sldId id="287" r:id="rId11"/>
    <p:sldId id="278" r:id="rId12"/>
    <p:sldId id="280" r:id="rId13"/>
    <p:sldId id="281" r:id="rId14"/>
    <p:sldId id="282" r:id="rId15"/>
    <p:sldId id="285" r:id="rId16"/>
    <p:sldId id="284" r:id="rId17"/>
    <p:sldId id="283" r:id="rId1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5274" autoAdjust="0"/>
  </p:normalViewPr>
  <p:slideViewPr>
    <p:cSldViewPr>
      <p:cViewPr>
        <p:scale>
          <a:sx n="70" d="100"/>
          <a:sy n="70" d="100"/>
        </p:scale>
        <p:origin x="660" y="16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77D14C5-CED9-4CFC-B338-DFB0C8090B9F}">
      <dgm:prSet phldrT="[Texto]"/>
      <dgm:spPr/>
      <dgm:t>
        <a:bodyPr/>
        <a:lstStyle/>
        <a:p>
          <a:r>
            <a:rPr lang="es-ES" dirty="0" smtClean="0"/>
            <a:t>Medio Activo</a:t>
          </a:r>
          <a:endParaRPr lang="es-ES" dirty="0"/>
        </a:p>
      </dgm:t>
    </dgm:pt>
    <dgm:pt modelId="{92DFCBC7-BC14-4697-8ECD-BF0D5B1EDA3B}" type="parTrans" cxnId="{7D461F02-AB37-447A-AC6B-D31C4D2EC6A9}">
      <dgm:prSet/>
      <dgm:spPr/>
      <dgm:t>
        <a:bodyPr/>
        <a:lstStyle/>
        <a:p>
          <a:endParaRPr lang="es-ES"/>
        </a:p>
      </dgm:t>
    </dgm:pt>
    <dgm:pt modelId="{87E3C0DB-7BEE-424E-8E11-B838D238D595}" type="sibTrans" cxnId="{7D461F02-AB37-447A-AC6B-D31C4D2EC6A9}">
      <dgm:prSet/>
      <dgm:spPr/>
      <dgm:t>
        <a:bodyPr/>
        <a:lstStyle/>
        <a:p>
          <a:endParaRPr lang="es-ES"/>
        </a:p>
      </dgm:t>
    </dgm:pt>
    <dgm:pt modelId="{C111C18A-FD96-4E63-821A-54D70D8DC65F}">
      <dgm:prSet phldrT="[Texto]"/>
      <dgm:spPr/>
      <dgm:t>
        <a:bodyPr/>
        <a:lstStyle/>
        <a:p>
          <a:r>
            <a:rPr lang="es-ES" dirty="0" smtClean="0"/>
            <a:t>Proporciona la sustancia responsable de la emisión luminosa.</a:t>
          </a:r>
          <a:endParaRPr lang="es-ES" dirty="0"/>
        </a:p>
      </dgm:t>
    </dgm:pt>
    <dgm:pt modelId="{83BE74EF-FAB4-45A2-BBED-7CD5259AB210}" type="parTrans" cxnId="{FFD8B471-C98F-4DB5-8DE3-2AB7E896ADD5}">
      <dgm:prSet/>
      <dgm:spPr/>
      <dgm:t>
        <a:bodyPr/>
        <a:lstStyle/>
        <a:p>
          <a:endParaRPr lang="es-ES"/>
        </a:p>
      </dgm:t>
    </dgm:pt>
    <dgm:pt modelId="{B4F34DE2-2DAE-4F88-8C78-BD8892EBF4FF}" type="sibTrans" cxnId="{FFD8B471-C98F-4DB5-8DE3-2AB7E896ADD5}">
      <dgm:prSet/>
      <dgm:spPr/>
      <dgm:t>
        <a:bodyPr/>
        <a:lstStyle/>
        <a:p>
          <a:endParaRPr lang="es-ES"/>
        </a:p>
      </dgm:t>
    </dgm:pt>
    <dgm:pt modelId="{3C67E77D-62FA-499D-B5E6-E79A091C5267}">
      <dgm:prSet phldrT="[Texto]"/>
      <dgm:spPr/>
      <dgm:t>
        <a:bodyPr/>
        <a:lstStyle/>
        <a:p>
          <a:r>
            <a:rPr lang="es-ES" dirty="0" smtClean="0"/>
            <a:t>Método de Bombeo</a:t>
          </a:r>
          <a:endParaRPr lang="es-ES" dirty="0"/>
        </a:p>
      </dgm:t>
    </dgm:pt>
    <dgm:pt modelId="{5337D229-E330-4525-B0FA-14EC5A80604A}" type="parTrans" cxnId="{32AA6160-4426-4C4D-93AE-E2F474E37AD9}">
      <dgm:prSet/>
      <dgm:spPr/>
      <dgm:t>
        <a:bodyPr/>
        <a:lstStyle/>
        <a:p>
          <a:endParaRPr lang="es-ES"/>
        </a:p>
      </dgm:t>
    </dgm:pt>
    <dgm:pt modelId="{C056AC5D-B04E-4376-A1CB-3EAB7BE5AF5B}" type="sibTrans" cxnId="{32AA6160-4426-4C4D-93AE-E2F474E37AD9}">
      <dgm:prSet/>
      <dgm:spPr/>
      <dgm:t>
        <a:bodyPr/>
        <a:lstStyle/>
        <a:p>
          <a:endParaRPr lang="es-ES"/>
        </a:p>
      </dgm:t>
    </dgm:pt>
    <dgm:pt modelId="{D6510970-8F9C-4B45-A0F3-6ACB9AA76D40}">
      <dgm:prSet phldrT="[Texto]"/>
      <dgm:spPr/>
      <dgm:t>
        <a:bodyPr/>
        <a:lstStyle/>
        <a:p>
          <a:r>
            <a:rPr lang="es-ES" dirty="0" smtClean="0"/>
            <a:t>Permite excitar al medio para llevarlo a una condición de inversión de población necesaria para que se pueda dar la operación al sistema.</a:t>
          </a:r>
          <a:endParaRPr lang="es-ES" dirty="0"/>
        </a:p>
      </dgm:t>
    </dgm:pt>
    <dgm:pt modelId="{7A9FC291-2B6A-4475-8B09-917F9F09E3AB}" type="parTrans" cxnId="{C6E7222A-5F84-456A-9806-D51868FAF8A9}">
      <dgm:prSet/>
      <dgm:spPr/>
      <dgm:t>
        <a:bodyPr/>
        <a:lstStyle/>
        <a:p>
          <a:endParaRPr lang="es-ES"/>
        </a:p>
      </dgm:t>
    </dgm:pt>
    <dgm:pt modelId="{4B87F32C-3630-48F2-9114-4262C0BEEA9E}" type="sibTrans" cxnId="{C6E7222A-5F84-456A-9806-D51868FAF8A9}">
      <dgm:prSet/>
      <dgm:spPr/>
      <dgm:t>
        <a:bodyPr/>
        <a:lstStyle/>
        <a:p>
          <a:endParaRPr lang="es-E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9DD881E-A532-414B-870C-8ADE2076F78C}" type="pres">
      <dgm:prSet presAssocID="{477D14C5-CED9-4CFC-B338-DFB0C8090B9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5F6E02-AD43-4E7A-935B-DDF5D6C74800}" type="pres">
      <dgm:prSet presAssocID="{477D14C5-CED9-4CFC-B338-DFB0C8090B9F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203336-F3DE-4B3A-BCF4-0F68C23AC2BB}" type="pres">
      <dgm:prSet presAssocID="{3C67E77D-62FA-499D-B5E6-E79A091C526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2956A5-ADC8-4959-B856-589B9D9B9635}" type="pres">
      <dgm:prSet presAssocID="{3C67E77D-62FA-499D-B5E6-E79A091C5267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4094133-CC1B-4F63-9119-BA05308B6D45}" type="presOf" srcId="{90119837-5B71-4D44-BB01-DB0B084933C8}" destId="{ED5DCCC5-BCA8-4491-AA37-BAF153ECA184}" srcOrd="0" destOrd="0" presId="urn:microsoft.com/office/officeart/2005/8/layout/vList2"/>
    <dgm:cxn modelId="{FCE049C7-6B6A-4BFA-B1FB-54DA93191802}" type="presOf" srcId="{C111C18A-FD96-4E63-821A-54D70D8DC65F}" destId="{CD5F6E02-AD43-4E7A-935B-DDF5D6C74800}" srcOrd="0" destOrd="0" presId="urn:microsoft.com/office/officeart/2005/8/layout/vList2"/>
    <dgm:cxn modelId="{58F1983B-2703-4546-8C6D-16ED45997DA2}" type="presOf" srcId="{3C67E77D-62FA-499D-B5E6-E79A091C5267}" destId="{81203336-F3DE-4B3A-BCF4-0F68C23AC2BB}" srcOrd="0" destOrd="0" presId="urn:microsoft.com/office/officeart/2005/8/layout/vList2"/>
    <dgm:cxn modelId="{7D461F02-AB37-447A-AC6B-D31C4D2EC6A9}" srcId="{90119837-5B71-4D44-BB01-DB0B084933C8}" destId="{477D14C5-CED9-4CFC-B338-DFB0C8090B9F}" srcOrd="0" destOrd="0" parTransId="{92DFCBC7-BC14-4697-8ECD-BF0D5B1EDA3B}" sibTransId="{87E3C0DB-7BEE-424E-8E11-B838D238D595}"/>
    <dgm:cxn modelId="{C6E7222A-5F84-456A-9806-D51868FAF8A9}" srcId="{3C67E77D-62FA-499D-B5E6-E79A091C5267}" destId="{D6510970-8F9C-4B45-A0F3-6ACB9AA76D40}" srcOrd="0" destOrd="0" parTransId="{7A9FC291-2B6A-4475-8B09-917F9F09E3AB}" sibTransId="{4B87F32C-3630-48F2-9114-4262C0BEEA9E}"/>
    <dgm:cxn modelId="{FC5B4932-334D-4AF6-869F-174EDB4BF310}" type="presOf" srcId="{D6510970-8F9C-4B45-A0F3-6ACB9AA76D40}" destId="{782956A5-ADC8-4959-B856-589B9D9B9635}" srcOrd="0" destOrd="0" presId="urn:microsoft.com/office/officeart/2005/8/layout/vList2"/>
    <dgm:cxn modelId="{C3CC3B7B-5CEF-4D6B-816B-1C81EB85B9CE}" type="presOf" srcId="{477D14C5-CED9-4CFC-B338-DFB0C8090B9F}" destId="{A9DD881E-A532-414B-870C-8ADE2076F78C}" srcOrd="0" destOrd="0" presId="urn:microsoft.com/office/officeart/2005/8/layout/vList2"/>
    <dgm:cxn modelId="{32AA6160-4426-4C4D-93AE-E2F474E37AD9}" srcId="{90119837-5B71-4D44-BB01-DB0B084933C8}" destId="{3C67E77D-62FA-499D-B5E6-E79A091C5267}" srcOrd="1" destOrd="0" parTransId="{5337D229-E330-4525-B0FA-14EC5A80604A}" sibTransId="{C056AC5D-B04E-4376-A1CB-3EAB7BE5AF5B}"/>
    <dgm:cxn modelId="{FFD8B471-C98F-4DB5-8DE3-2AB7E896ADD5}" srcId="{477D14C5-CED9-4CFC-B338-DFB0C8090B9F}" destId="{C111C18A-FD96-4E63-821A-54D70D8DC65F}" srcOrd="0" destOrd="0" parTransId="{83BE74EF-FAB4-45A2-BBED-7CD5259AB210}" sibTransId="{B4F34DE2-2DAE-4F88-8C78-BD8892EBF4FF}"/>
    <dgm:cxn modelId="{77CAF12E-ACF7-4C8F-9BE3-34C600AF223D}" type="presParOf" srcId="{ED5DCCC5-BCA8-4491-AA37-BAF153ECA184}" destId="{A9DD881E-A532-414B-870C-8ADE2076F78C}" srcOrd="0" destOrd="0" presId="urn:microsoft.com/office/officeart/2005/8/layout/vList2"/>
    <dgm:cxn modelId="{E17FCD5C-1D3D-4FE7-A7A5-436A11B1D0AC}" type="presParOf" srcId="{ED5DCCC5-BCA8-4491-AA37-BAF153ECA184}" destId="{CD5F6E02-AD43-4E7A-935B-DDF5D6C74800}" srcOrd="1" destOrd="0" presId="urn:microsoft.com/office/officeart/2005/8/layout/vList2"/>
    <dgm:cxn modelId="{D52BCF07-B52C-4263-83C8-7A5C7E8BA192}" type="presParOf" srcId="{ED5DCCC5-BCA8-4491-AA37-BAF153ECA184}" destId="{81203336-F3DE-4B3A-BCF4-0F68C23AC2BB}" srcOrd="2" destOrd="0" presId="urn:microsoft.com/office/officeart/2005/8/layout/vList2"/>
    <dgm:cxn modelId="{6DBD788E-77CD-4FF3-A22B-999B1CE40719}" type="presParOf" srcId="{ED5DCCC5-BCA8-4491-AA37-BAF153ECA184}" destId="{782956A5-ADC8-4959-B856-589B9D9B963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77D14C5-CED9-4CFC-B338-DFB0C8090B9F}">
      <dgm:prSet phldrT="[Texto]" custT="1"/>
      <dgm:spPr/>
      <dgm:t>
        <a:bodyPr/>
        <a:lstStyle/>
        <a:p>
          <a:r>
            <a:rPr lang="es-ES" sz="3200" dirty="0" smtClean="0"/>
            <a:t>Cavidad Resonante</a:t>
          </a:r>
          <a:endParaRPr lang="es-ES" sz="3200" dirty="0"/>
        </a:p>
      </dgm:t>
    </dgm:pt>
    <dgm:pt modelId="{92DFCBC7-BC14-4697-8ECD-BF0D5B1EDA3B}" type="parTrans" cxnId="{7D461F02-AB37-447A-AC6B-D31C4D2EC6A9}">
      <dgm:prSet/>
      <dgm:spPr/>
      <dgm:t>
        <a:bodyPr/>
        <a:lstStyle/>
        <a:p>
          <a:endParaRPr lang="es-ES"/>
        </a:p>
      </dgm:t>
    </dgm:pt>
    <dgm:pt modelId="{87E3C0DB-7BEE-424E-8E11-B838D238D595}" type="sibTrans" cxnId="{7D461F02-AB37-447A-AC6B-D31C4D2EC6A9}">
      <dgm:prSet/>
      <dgm:spPr/>
      <dgm:t>
        <a:bodyPr/>
        <a:lstStyle/>
        <a:p>
          <a:endParaRPr lang="es-ES"/>
        </a:p>
      </dgm:t>
    </dgm:pt>
    <dgm:pt modelId="{C111C18A-FD96-4E63-821A-54D70D8DC65F}">
      <dgm:prSet phldrT="[Texto]" custT="1"/>
      <dgm:spPr/>
      <dgm:t>
        <a:bodyPr/>
        <a:lstStyle/>
        <a:p>
          <a:r>
            <a:rPr lang="es-ES" sz="2400" dirty="0" smtClean="0"/>
            <a:t>Responsable de la amplificación y facilita la radiación estimulada.</a:t>
          </a:r>
          <a:endParaRPr lang="es-ES" sz="2400" dirty="0"/>
        </a:p>
      </dgm:t>
    </dgm:pt>
    <dgm:pt modelId="{83BE74EF-FAB4-45A2-BBED-7CD5259AB210}" type="parTrans" cxnId="{FFD8B471-C98F-4DB5-8DE3-2AB7E896ADD5}">
      <dgm:prSet/>
      <dgm:spPr/>
      <dgm:t>
        <a:bodyPr/>
        <a:lstStyle/>
        <a:p>
          <a:endParaRPr lang="es-ES"/>
        </a:p>
      </dgm:t>
    </dgm:pt>
    <dgm:pt modelId="{B4F34DE2-2DAE-4F88-8C78-BD8892EBF4FF}" type="sibTrans" cxnId="{FFD8B471-C98F-4DB5-8DE3-2AB7E896ADD5}">
      <dgm:prSet/>
      <dgm:spPr/>
      <dgm:t>
        <a:bodyPr/>
        <a:lstStyle/>
        <a:p>
          <a:endParaRPr lang="es-ES"/>
        </a:p>
      </dgm:t>
    </dgm:pt>
    <dgm:pt modelId="{3C67E77D-62FA-499D-B5E6-E79A091C5267}">
      <dgm:prSet phldrT="[Texto]" custT="1"/>
      <dgm:spPr/>
      <dgm:t>
        <a:bodyPr/>
        <a:lstStyle/>
        <a:p>
          <a:r>
            <a:rPr lang="es-ES" sz="3200" dirty="0" smtClean="0"/>
            <a:t>Extracción Parcial</a:t>
          </a:r>
          <a:endParaRPr lang="es-ES" sz="3200" dirty="0"/>
        </a:p>
      </dgm:t>
    </dgm:pt>
    <dgm:pt modelId="{5337D229-E330-4525-B0FA-14EC5A80604A}" type="parTrans" cxnId="{32AA6160-4426-4C4D-93AE-E2F474E37AD9}">
      <dgm:prSet/>
      <dgm:spPr/>
      <dgm:t>
        <a:bodyPr/>
        <a:lstStyle/>
        <a:p>
          <a:endParaRPr lang="es-ES"/>
        </a:p>
      </dgm:t>
    </dgm:pt>
    <dgm:pt modelId="{C056AC5D-B04E-4376-A1CB-3EAB7BE5AF5B}" type="sibTrans" cxnId="{32AA6160-4426-4C4D-93AE-E2F474E37AD9}">
      <dgm:prSet/>
      <dgm:spPr/>
      <dgm:t>
        <a:bodyPr/>
        <a:lstStyle/>
        <a:p>
          <a:endParaRPr lang="es-ES"/>
        </a:p>
      </dgm:t>
    </dgm:pt>
    <dgm:pt modelId="{D6510970-8F9C-4B45-A0F3-6ACB9AA76D40}">
      <dgm:prSet phldrT="[Texto]" custT="1"/>
      <dgm:spPr/>
      <dgm:t>
        <a:bodyPr/>
        <a:lstStyle/>
        <a:p>
          <a:r>
            <a:rPr lang="es-ES" sz="2400" dirty="0" smtClean="0"/>
            <a:t>Cómo se extrae luz coherente del sistema</a:t>
          </a:r>
          <a:endParaRPr lang="es-ES" sz="2400" dirty="0"/>
        </a:p>
      </dgm:t>
    </dgm:pt>
    <dgm:pt modelId="{7A9FC291-2B6A-4475-8B09-917F9F09E3AB}" type="parTrans" cxnId="{C6E7222A-5F84-456A-9806-D51868FAF8A9}">
      <dgm:prSet/>
      <dgm:spPr/>
      <dgm:t>
        <a:bodyPr/>
        <a:lstStyle/>
        <a:p>
          <a:endParaRPr lang="es-ES"/>
        </a:p>
      </dgm:t>
    </dgm:pt>
    <dgm:pt modelId="{4B87F32C-3630-48F2-9114-4262C0BEEA9E}" type="sibTrans" cxnId="{C6E7222A-5F84-456A-9806-D51868FAF8A9}">
      <dgm:prSet/>
      <dgm:spPr/>
      <dgm:t>
        <a:bodyPr/>
        <a:lstStyle/>
        <a:p>
          <a:endParaRPr lang="es-E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9DD881E-A532-414B-870C-8ADE2076F78C}" type="pres">
      <dgm:prSet presAssocID="{477D14C5-CED9-4CFC-B338-DFB0C8090B9F}" presName="parentText" presStyleLbl="node1" presStyleIdx="0" presStyleCnt="2" custLinFactNeighborX="-3448" custLinFactNeighborY="138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5F6E02-AD43-4E7A-935B-DDF5D6C74800}" type="pres">
      <dgm:prSet presAssocID="{477D14C5-CED9-4CFC-B338-DFB0C8090B9F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203336-F3DE-4B3A-BCF4-0F68C23AC2BB}" type="pres">
      <dgm:prSet presAssocID="{3C67E77D-62FA-499D-B5E6-E79A091C526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2956A5-ADC8-4959-B856-589B9D9B9635}" type="pres">
      <dgm:prSet presAssocID="{3C67E77D-62FA-499D-B5E6-E79A091C5267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79BFB26-C834-4DCA-91DD-8D941927D456}" type="presOf" srcId="{C111C18A-FD96-4E63-821A-54D70D8DC65F}" destId="{CD5F6E02-AD43-4E7A-935B-DDF5D6C74800}" srcOrd="0" destOrd="0" presId="urn:microsoft.com/office/officeart/2005/8/layout/vList2"/>
    <dgm:cxn modelId="{7632756E-9DEF-4D1D-BC8D-9012CC5E7DE6}" type="presOf" srcId="{90119837-5B71-4D44-BB01-DB0B084933C8}" destId="{ED5DCCC5-BCA8-4491-AA37-BAF153ECA184}" srcOrd="0" destOrd="0" presId="urn:microsoft.com/office/officeart/2005/8/layout/vList2"/>
    <dgm:cxn modelId="{825B65F7-A4B0-40FC-B600-C0DA80D1CB2D}" type="presOf" srcId="{D6510970-8F9C-4B45-A0F3-6ACB9AA76D40}" destId="{782956A5-ADC8-4959-B856-589B9D9B9635}" srcOrd="0" destOrd="0" presId="urn:microsoft.com/office/officeart/2005/8/layout/vList2"/>
    <dgm:cxn modelId="{C6E7222A-5F84-456A-9806-D51868FAF8A9}" srcId="{3C67E77D-62FA-499D-B5E6-E79A091C5267}" destId="{D6510970-8F9C-4B45-A0F3-6ACB9AA76D40}" srcOrd="0" destOrd="0" parTransId="{7A9FC291-2B6A-4475-8B09-917F9F09E3AB}" sibTransId="{4B87F32C-3630-48F2-9114-4262C0BEEA9E}"/>
    <dgm:cxn modelId="{7D461F02-AB37-447A-AC6B-D31C4D2EC6A9}" srcId="{90119837-5B71-4D44-BB01-DB0B084933C8}" destId="{477D14C5-CED9-4CFC-B338-DFB0C8090B9F}" srcOrd="0" destOrd="0" parTransId="{92DFCBC7-BC14-4697-8ECD-BF0D5B1EDA3B}" sibTransId="{87E3C0DB-7BEE-424E-8E11-B838D238D595}"/>
    <dgm:cxn modelId="{DD02065F-E436-4420-9DDF-25FB00376100}" type="presOf" srcId="{477D14C5-CED9-4CFC-B338-DFB0C8090B9F}" destId="{A9DD881E-A532-414B-870C-8ADE2076F78C}" srcOrd="0" destOrd="0" presId="urn:microsoft.com/office/officeart/2005/8/layout/vList2"/>
    <dgm:cxn modelId="{F7E21330-D76C-4C4D-9297-261278D2B0F5}" type="presOf" srcId="{3C67E77D-62FA-499D-B5E6-E79A091C5267}" destId="{81203336-F3DE-4B3A-BCF4-0F68C23AC2BB}" srcOrd="0" destOrd="0" presId="urn:microsoft.com/office/officeart/2005/8/layout/vList2"/>
    <dgm:cxn modelId="{32AA6160-4426-4C4D-93AE-E2F474E37AD9}" srcId="{90119837-5B71-4D44-BB01-DB0B084933C8}" destId="{3C67E77D-62FA-499D-B5E6-E79A091C5267}" srcOrd="1" destOrd="0" parTransId="{5337D229-E330-4525-B0FA-14EC5A80604A}" sibTransId="{C056AC5D-B04E-4376-A1CB-3EAB7BE5AF5B}"/>
    <dgm:cxn modelId="{FFD8B471-C98F-4DB5-8DE3-2AB7E896ADD5}" srcId="{477D14C5-CED9-4CFC-B338-DFB0C8090B9F}" destId="{C111C18A-FD96-4E63-821A-54D70D8DC65F}" srcOrd="0" destOrd="0" parTransId="{83BE74EF-FAB4-45A2-BBED-7CD5259AB210}" sibTransId="{B4F34DE2-2DAE-4F88-8C78-BD8892EBF4FF}"/>
    <dgm:cxn modelId="{CDC34424-638A-4801-B603-C4112419FD61}" type="presParOf" srcId="{ED5DCCC5-BCA8-4491-AA37-BAF153ECA184}" destId="{A9DD881E-A532-414B-870C-8ADE2076F78C}" srcOrd="0" destOrd="0" presId="urn:microsoft.com/office/officeart/2005/8/layout/vList2"/>
    <dgm:cxn modelId="{63A7DAC0-09BA-4BEC-A363-F4B6D58DE0CA}" type="presParOf" srcId="{ED5DCCC5-BCA8-4491-AA37-BAF153ECA184}" destId="{CD5F6E02-AD43-4E7A-935B-DDF5D6C74800}" srcOrd="1" destOrd="0" presId="urn:microsoft.com/office/officeart/2005/8/layout/vList2"/>
    <dgm:cxn modelId="{7F8E6ED1-9805-4D0A-AECB-66D34369282D}" type="presParOf" srcId="{ED5DCCC5-BCA8-4491-AA37-BAF153ECA184}" destId="{81203336-F3DE-4B3A-BCF4-0F68C23AC2BB}" srcOrd="2" destOrd="0" presId="urn:microsoft.com/office/officeart/2005/8/layout/vList2"/>
    <dgm:cxn modelId="{14698DEB-4DEA-419B-859A-38D03C9BFFCC}" type="presParOf" srcId="{ED5DCCC5-BCA8-4491-AA37-BAF153ECA184}" destId="{782956A5-ADC8-4959-B856-589B9D9B963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D881E-A532-414B-870C-8ADE2076F78C}">
      <dsp:nvSpPr>
        <dsp:cNvPr id="0" name=""/>
        <dsp:cNvSpPr/>
      </dsp:nvSpPr>
      <dsp:spPr>
        <a:xfrm>
          <a:off x="0" y="32325"/>
          <a:ext cx="441960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Medio Activo</a:t>
          </a:r>
          <a:endParaRPr lang="es-ES" sz="3000" kern="1200" dirty="0"/>
        </a:p>
      </dsp:txBody>
      <dsp:txXfrm>
        <a:off x="35125" y="67450"/>
        <a:ext cx="4349350" cy="649299"/>
      </dsp:txXfrm>
    </dsp:sp>
    <dsp:sp modelId="{CD5F6E02-AD43-4E7A-935B-DDF5D6C74800}">
      <dsp:nvSpPr>
        <dsp:cNvPr id="0" name=""/>
        <dsp:cNvSpPr/>
      </dsp:nvSpPr>
      <dsp:spPr>
        <a:xfrm>
          <a:off x="0" y="751874"/>
          <a:ext cx="4419600" cy="1055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322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300" kern="1200" dirty="0" smtClean="0"/>
            <a:t>Proporciona la sustancia responsable de la emisión luminosa.</a:t>
          </a:r>
          <a:endParaRPr lang="es-ES" sz="2300" kern="1200" dirty="0"/>
        </a:p>
      </dsp:txBody>
      <dsp:txXfrm>
        <a:off x="0" y="751874"/>
        <a:ext cx="4419600" cy="1055700"/>
      </dsp:txXfrm>
    </dsp:sp>
    <dsp:sp modelId="{81203336-F3DE-4B3A-BCF4-0F68C23AC2BB}">
      <dsp:nvSpPr>
        <dsp:cNvPr id="0" name=""/>
        <dsp:cNvSpPr/>
      </dsp:nvSpPr>
      <dsp:spPr>
        <a:xfrm>
          <a:off x="0" y="1807575"/>
          <a:ext cx="441960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Método de Bombeo</a:t>
          </a:r>
          <a:endParaRPr lang="es-ES" sz="3000" kern="1200" dirty="0"/>
        </a:p>
      </dsp:txBody>
      <dsp:txXfrm>
        <a:off x="35125" y="1842700"/>
        <a:ext cx="4349350" cy="649299"/>
      </dsp:txXfrm>
    </dsp:sp>
    <dsp:sp modelId="{782956A5-ADC8-4959-B856-589B9D9B9635}">
      <dsp:nvSpPr>
        <dsp:cNvPr id="0" name=""/>
        <dsp:cNvSpPr/>
      </dsp:nvSpPr>
      <dsp:spPr>
        <a:xfrm>
          <a:off x="0" y="2527124"/>
          <a:ext cx="4419600" cy="170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322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300" kern="1200" dirty="0" smtClean="0"/>
            <a:t>Permite excitar al medio para llevarlo a una condición de inversión de población necesaria para que se pueda dar la operación al sistema.</a:t>
          </a:r>
          <a:endParaRPr lang="es-ES" sz="2300" kern="1200" dirty="0"/>
        </a:p>
      </dsp:txBody>
      <dsp:txXfrm>
        <a:off x="0" y="2527124"/>
        <a:ext cx="4419600" cy="17077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D881E-A532-414B-870C-8ADE2076F78C}">
      <dsp:nvSpPr>
        <dsp:cNvPr id="0" name=""/>
        <dsp:cNvSpPr/>
      </dsp:nvSpPr>
      <dsp:spPr>
        <a:xfrm>
          <a:off x="0" y="21092"/>
          <a:ext cx="4419600" cy="1104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Cavidad Resonante</a:t>
          </a:r>
          <a:endParaRPr lang="es-ES" sz="3200" kern="1200" dirty="0"/>
        </a:p>
      </dsp:txBody>
      <dsp:txXfrm>
        <a:off x="53916" y="75008"/>
        <a:ext cx="4311768" cy="996648"/>
      </dsp:txXfrm>
    </dsp:sp>
    <dsp:sp modelId="{CD5F6E02-AD43-4E7A-935B-DDF5D6C74800}">
      <dsp:nvSpPr>
        <dsp:cNvPr id="0" name=""/>
        <dsp:cNvSpPr/>
      </dsp:nvSpPr>
      <dsp:spPr>
        <a:xfrm>
          <a:off x="0" y="1110761"/>
          <a:ext cx="4419600" cy="1068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32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kern="1200" dirty="0" smtClean="0"/>
            <a:t>Responsable de la amplificación y facilita la radiación estimulada.</a:t>
          </a:r>
          <a:endParaRPr lang="es-ES" sz="2400" kern="1200" dirty="0"/>
        </a:p>
      </dsp:txBody>
      <dsp:txXfrm>
        <a:off x="0" y="1110761"/>
        <a:ext cx="4419600" cy="1068637"/>
      </dsp:txXfrm>
    </dsp:sp>
    <dsp:sp modelId="{81203336-F3DE-4B3A-BCF4-0F68C23AC2BB}">
      <dsp:nvSpPr>
        <dsp:cNvPr id="0" name=""/>
        <dsp:cNvSpPr/>
      </dsp:nvSpPr>
      <dsp:spPr>
        <a:xfrm>
          <a:off x="0" y="2179398"/>
          <a:ext cx="4419600" cy="1104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Extracción Parcial</a:t>
          </a:r>
          <a:endParaRPr lang="es-ES" sz="3200" kern="1200" dirty="0"/>
        </a:p>
      </dsp:txBody>
      <dsp:txXfrm>
        <a:off x="53916" y="2233314"/>
        <a:ext cx="4311768" cy="996648"/>
      </dsp:txXfrm>
    </dsp:sp>
    <dsp:sp modelId="{782956A5-ADC8-4959-B856-589B9D9B9635}">
      <dsp:nvSpPr>
        <dsp:cNvPr id="0" name=""/>
        <dsp:cNvSpPr/>
      </dsp:nvSpPr>
      <dsp:spPr>
        <a:xfrm>
          <a:off x="0" y="3283878"/>
          <a:ext cx="4419600" cy="977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32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kern="1200" dirty="0" smtClean="0"/>
            <a:t>Cómo se extrae luz coherente del sistema</a:t>
          </a:r>
          <a:endParaRPr lang="es-ES" sz="2400" kern="1200" dirty="0"/>
        </a:p>
      </dsp:txBody>
      <dsp:txXfrm>
        <a:off x="0" y="3283878"/>
        <a:ext cx="4419600" cy="977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es-ES" sz="1200"/>
            </a:lvl1pPr>
          </a:lstStyle>
          <a:p>
            <a:fld id="{784AA43A-3F76-4A13-9CD6-36134EB429E3}" type="datetimeFigureOut">
              <a:rPr lang="es-ES"/>
              <a:t>04/05/2016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es-ES" sz="1200"/>
            </a:lvl1pPr>
          </a:lstStyle>
          <a:p>
            <a:fld id="{A850423A-8BCE-448E-A97B-03A88B2B12C1}" type="slidenum">
              <a:rPr lang="es-ES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es-ES" sz="1200"/>
            </a:lvl1pPr>
          </a:lstStyle>
          <a:p>
            <a:fld id="{5F674A4F-2B7A-4ECB-A400-260B2FFC03C1}" type="datetimeFigureOut">
              <a:t>04/05/2016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es-ES" sz="1200"/>
            </a:lvl1pPr>
          </a:lstStyle>
          <a:p>
            <a:fld id="{01F2A70B-78F2-4DCF-B53B-C990D2FAFB8A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3297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 latinLnBrk="0">
              <a:defRPr lang="es-ES" sz="5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es-ES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 latinLnBrk="0">
              <a:buNone/>
              <a:defRPr lang="es-ES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es-ES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es-ES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es-ES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es-ES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es-ES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es-ES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es-ES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grpSp>
        <p:nvGrpSpPr>
          <p:cNvPr id="256" name="línea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orma libre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58" name="Forma libre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59" name="Forma libre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0" name="Forma libre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1" name="Forma libre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2" name="Forma libre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3" name="Forma libre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4" name="Forma libre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5" name="Forma libre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6" name="Forma libre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7" name="Forma libre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8" name="Forma libre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9" name="Forma libre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0" name="Forma libre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1" name="Forma libre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2" name="Forma libre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3" name="Forma libre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4" name="Forma libre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5" name="Forma libre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6" name="Forma libre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7" name="Forma libre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8" name="Forma libre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9" name="Forma libre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0" name="Forma libre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1" name="Forma libre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2" name="Forma libre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3" name="Forma libre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4" name="Forma libre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5" name="Forma libre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6" name="Forma libre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7" name="Forma libre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8" name="Forma libre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9" name="Forma libre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0" name="Forma libre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1" name="Forma libre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2" name="Forma libre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3" name="Forma libre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4" name="Forma libre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5" name="Forma libre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6" name="Forma libre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7" name="Forma libre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8" name="Forma libre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9" name="Forma libre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0" name="Forma libre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1" name="Forma libre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2" name="Forma libre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3" name="Forma libre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4" name="Forma libre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5" name="Forma libre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6" name="Forma libre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7" name="Forma libre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8" name="Forma libre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9" name="Forma libre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0" name="Forma libre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1" name="Forma libre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2" name="Forma libre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3" name="Forma libre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4" name="Forma libre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5" name="Forma libre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6" name="Forma libre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7" name="Forma libre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8" name="Forma libre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9" name="Forma libre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0" name="Forma libre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1" name="Forma libre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2" name="Forma libre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3" name="Forma libre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4" name="Forma libre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5" name="Forma libre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6" name="Forma libre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7" name="Forma libre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8" name="Forma libre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9" name="Forma libre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0" name="Forma libre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1" name="Forma libre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2" name="Forma libre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3" name="Forma libre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4" name="Forma libre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5" name="Forma libre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6" name="Forma libre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7" name="Forma libre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8" name="Forma libre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9" name="Forma libre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0" name="Forma libre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1" name="Forma libre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2" name="Forma libre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3" name="Forma libre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4" name="Forma libre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5" name="Forma libre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6" name="Forma libre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7" name="Forma libre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8" name="Forma libre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9" name="Forma libre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0" name="Forma libre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1" name="Forma libre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2" name="Forma libre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3" name="Forma libre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4" name="Forma libre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5" name="Forma libre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6" name="Forma libre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7" name="Forma libre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8" name="Forma libre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9" name="Forma libre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0" name="Forma libre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1" name="Forma libre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2" name="Forma libre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3" name="Forma libre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4" name="Forma libre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5" name="Forma libre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6" name="Forma libre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7" name="Forma libre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8" name="Forma libre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9" name="Forma libre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0" name="Forma libre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1" name="Forma libre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2" name="Forma libre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3" name="Forma libre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4" name="Forma libre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5" name="Forma libre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6" name="Forma libre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7" name="Forma libre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8" name="Forma libre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9" name="Forma libre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ínea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orma libre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9" name="Forma libre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0" name="Forma libre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1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2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3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4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5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4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5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6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7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8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9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0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1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2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3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4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5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6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7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8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9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0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1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2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3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4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5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6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7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8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9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0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1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2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3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4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5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6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7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8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9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0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1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2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3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4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5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6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7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8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9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0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1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2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3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4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5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6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7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8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9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80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81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lang="es-ES"/>
            </a:lvl5pPr>
            <a:lvl6pPr marL="1956816" latinLnBrk="0">
              <a:defRPr lang="es-ES"/>
            </a:lvl6pPr>
            <a:lvl7pPr marL="1956816" latinLnBrk="0">
              <a:defRPr lang="es-ES"/>
            </a:lvl7pPr>
            <a:lvl8pPr marL="1956816" latinLnBrk="0">
              <a:defRPr lang="es-ES"/>
            </a:lvl8pPr>
            <a:lvl9pPr marL="1956816" latinLnBrk="0">
              <a:defRPr lang="es-ES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8A93-E5F9-4241-9A2A-02A1AFFF1173}" type="datetime1">
              <a:rPr lang="es-MX" smtClean="0"/>
              <a:t>04/05/2016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y texto vertic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ínea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orma lib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9" name="Forma lib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0" name="Forma lib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1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2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3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4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5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4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5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6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7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8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9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0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1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2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3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4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5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6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7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8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39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0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1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2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3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4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5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6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7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8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49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0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1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2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3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4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5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6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7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8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59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0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1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2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3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4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5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6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7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8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69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0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1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2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3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4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5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6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7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8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79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80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81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</p:grp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 latinLnBrk="0">
              <a:defRPr lang="es-ES"/>
            </a:lvl5pPr>
            <a:lvl6pPr latinLnBrk="0">
              <a:defRPr lang="es-ES"/>
            </a:lvl6pPr>
            <a:lvl7pPr latinLnBrk="0">
              <a:defRPr lang="es-ES"/>
            </a:lvl7pPr>
            <a:lvl8pPr latinLnBrk="0">
              <a:defRPr lang="es-ES" baseline="0"/>
            </a:lvl8pPr>
            <a:lvl9pPr latinLnBrk="0">
              <a:defRPr lang="es-ES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42C7B-3618-4CEE-81D5-73E327C8B41E}" type="datetime1">
              <a:rPr lang="es-MX" smtClean="0"/>
              <a:t>04/05/2016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ínea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orma lib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9" name="Forma lib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0" name="Forma lib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1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2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3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4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5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6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7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8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9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0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1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2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3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4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5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6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7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8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9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0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1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2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3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4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5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6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7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8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9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0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1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2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3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4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5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6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7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8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9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0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1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2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3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4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5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6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7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8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9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0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1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2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3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4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5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6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7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8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9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0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1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2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3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4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5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6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7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8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9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40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41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 latinLnBrk="0">
              <a:defRPr lang="es-ES"/>
            </a:lvl2pPr>
            <a:lvl3pPr marL="777240" latinLnBrk="0">
              <a:defRPr lang="es-ES"/>
            </a:lvl3pPr>
            <a:lvl4pPr marL="1005840" latinLnBrk="0">
              <a:defRPr lang="es-ES"/>
            </a:lvl4pPr>
            <a:lvl5pPr marL="1234440" latinLnBrk="0">
              <a:defRPr lang="es-ES"/>
            </a:lvl5pPr>
            <a:lvl6pPr marL="1463040" latinLnBrk="0">
              <a:defRPr lang="es-ES" baseline="0"/>
            </a:lvl6pPr>
            <a:lvl7pPr marL="1691640" latinLnBrk="0">
              <a:defRPr lang="es-ES" baseline="0"/>
            </a:lvl7pPr>
            <a:lvl8pPr marL="1920240" latinLnBrk="0">
              <a:defRPr lang="es-ES" baseline="0"/>
            </a:lvl8pPr>
            <a:lvl9pPr marL="2148840" latinLnBrk="0">
              <a:defRPr lang="es-ES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8B7B-6401-45AF-AA8E-D5D075687D45}" type="datetime1">
              <a:rPr lang="es-MX" smtClean="0"/>
              <a:t>04/05/2016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ínea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orma libre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57" name="Forma libre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58" name="Forma libre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59" name="Forma libre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0" name="Forma libre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1" name="Forma libre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2" name="Forma libre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3" name="Forma libre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4" name="Forma libre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5" name="Forma libre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6" name="Forma libre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7" name="Forma libre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8" name="Forma libre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9" name="Forma libre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0" name="Forma libre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1" name="Forma libre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2" name="Forma libre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3" name="Forma libre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4" name="Forma libre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5" name="Forma libre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6" name="Forma libre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7" name="Forma libre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8" name="Forma libre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9" name="Forma libre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0" name="Forma libre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1" name="Forma libre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2" name="Forma libre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3" name="Forma libre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4" name="Forma libre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5" name="Forma libre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6" name="Forma libre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7" name="Forma libre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8" name="Forma libre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9" name="Forma libre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0" name="Forma libre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1" name="Forma libre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2" name="Forma libre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3" name="Forma libre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4" name="Forma libre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5" name="Forma libre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6" name="Forma libre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7" name="Forma libre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8" name="Forma libre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9" name="Forma libre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0" name="Forma libre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1" name="Forma libre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2" name="Forma libre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3" name="Forma libre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4" name="Forma libre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5" name="Forma libre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6" name="Forma libre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7" name="Forma libre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8" name="Forma libre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9" name="Forma libre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0" name="Forma libre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1" name="Forma libre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2" name="Forma libre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3" name="Forma libre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4" name="Forma libre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5" name="Forma libre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6" name="Forma libre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7" name="Forma libre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8" name="Forma libre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9" name="Forma libre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0" name="Forma libre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1" name="Forma libre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2" name="Forma libre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3" name="Forma libre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4" name="Forma libre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5" name="Forma libre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6" name="Forma libre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7" name="Forma libre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8" name="Forma libre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9" name="Forma libre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0" name="Forma libre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1" name="Forma libre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2" name="Forma libre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3" name="Forma libre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4" name="Forma libre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5" name="Forma libre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6" name="Forma libre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7" name="Forma libre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8" name="Forma libre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9" name="Forma libre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0" name="Forma libre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1" name="Forma libre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2" name="Forma libre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3" name="Forma libre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4" name="Forma libre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5" name="Forma libre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6" name="Forma libre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7" name="Forma libre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8" name="Forma libre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9" name="Forma libre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0" name="Forma libre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1" name="Forma libre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2" name="Forma libre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3" name="Forma libre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4" name="Forma libre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5" name="Forma libre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6" name="Forma libre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7" name="Forma libre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8" name="Forma libre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9" name="Forma libre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0" name="Forma libre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1" name="Forma libre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2" name="Forma libre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3" name="Forma libre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4" name="Forma libre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5" name="Forma libre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6" name="Forma libre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7" name="Forma libre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8" name="Forma libre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9" name="Forma libre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0" name="Forma libre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1" name="Forma libre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2" name="Forma libre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3" name="Forma libre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4" name="Forma libre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5" name="Forma libre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6" name="Forma libre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7" name="Forma libre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8" name="Forma libre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 latinLnBrk="0">
              <a:defRPr lang="es-ES" sz="4400" b="0" cap="none" baseline="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s-ES"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latinLnBrk="0">
              <a:buNone/>
              <a:defRPr lang="es-ES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s-ES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s-ES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s-ES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s-ES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s-ES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s-ES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98EBE-E72B-4952-BA5B-FE8A3653D174}" type="datetime1">
              <a:rPr lang="es-MX" smtClean="0"/>
              <a:t>04/05/2016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ínea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orma lib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0" name="Forma lib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1" name="Forma lib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2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3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4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5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6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7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8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9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0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1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2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3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4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5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6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7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8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9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0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1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2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3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4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5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6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7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8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9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0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1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2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3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4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5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6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7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8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9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0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1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2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3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4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5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6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7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8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9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0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1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2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3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4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5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6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7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8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9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0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1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2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3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4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5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6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7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8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9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0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1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2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 latinLnBrk="0">
              <a:defRPr lang="es-ES" sz="2400"/>
            </a:lvl1pPr>
            <a:lvl2pPr latinLnBrk="0">
              <a:defRPr lang="es-ES" sz="2000"/>
            </a:lvl2pPr>
            <a:lvl3pPr latinLnBrk="0">
              <a:defRPr lang="es-ES" sz="1800"/>
            </a:lvl3pPr>
            <a:lvl4pPr latinLnBrk="0">
              <a:defRPr lang="es-ES" sz="1600"/>
            </a:lvl4pPr>
            <a:lvl5pPr latinLnBrk="0">
              <a:defRPr lang="es-ES" sz="1600"/>
            </a:lvl5pPr>
            <a:lvl6pPr marL="1956816" latinLnBrk="0">
              <a:defRPr lang="es-ES" sz="1600"/>
            </a:lvl6pPr>
            <a:lvl7pPr marL="1956816" latinLnBrk="0">
              <a:defRPr lang="es-ES" sz="1600" baseline="0"/>
            </a:lvl7pPr>
            <a:lvl8pPr marL="1956816" latinLnBrk="0">
              <a:defRPr lang="es-ES" sz="1600" baseline="0"/>
            </a:lvl8pPr>
            <a:lvl9pPr marL="1956816" latinLnBrk="0">
              <a:defRPr lang="es-ES" sz="1600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 latinLnBrk="0">
              <a:defRPr lang="es-ES" sz="2400"/>
            </a:lvl1pPr>
            <a:lvl2pPr latinLnBrk="0">
              <a:defRPr lang="es-ES" sz="2000"/>
            </a:lvl2pPr>
            <a:lvl3pPr latinLnBrk="0">
              <a:defRPr lang="es-ES" sz="1800"/>
            </a:lvl3pPr>
            <a:lvl4pPr latinLnBrk="0">
              <a:defRPr lang="es-ES" sz="1600"/>
            </a:lvl4pPr>
            <a:lvl5pPr latinLnBrk="0">
              <a:defRPr lang="es-ES" sz="1600"/>
            </a:lvl5pPr>
            <a:lvl6pPr marL="1956816" latinLnBrk="0">
              <a:defRPr lang="es-ES" sz="1600"/>
            </a:lvl6pPr>
            <a:lvl7pPr marL="1956816" latinLnBrk="0">
              <a:defRPr lang="es-ES" sz="1600"/>
            </a:lvl7pPr>
            <a:lvl8pPr marL="1956816" latinLnBrk="0">
              <a:defRPr lang="es-ES" sz="1600" baseline="0"/>
            </a:lvl8pPr>
            <a:lvl9pPr marL="1956816" latinLnBrk="0">
              <a:defRPr lang="es-ES" sz="1600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08F5-13F3-402F-9BB0-844878693B0D}" type="datetime1">
              <a:rPr lang="es-MX" smtClean="0"/>
              <a:t>04/05/2016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ínea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orma libre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2" name="Forma libre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3" name="Forma libre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4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5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6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7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8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9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0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1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2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3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4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5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6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7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8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9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0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1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2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3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4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5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6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7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8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9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0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1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2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3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4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5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6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7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8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9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0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1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2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3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4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5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6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7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8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9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0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1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2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3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4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5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6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7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8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9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0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1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2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3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4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5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6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7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8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9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0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1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2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3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4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 latinLnBrk="0">
              <a:defRPr lang="es-ES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es-ES" sz="2400" b="0"/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 latinLnBrk="0">
              <a:defRPr lang="es-ES" sz="2400"/>
            </a:lvl1pPr>
            <a:lvl2pPr latinLnBrk="0">
              <a:defRPr lang="es-ES" sz="2000"/>
            </a:lvl2pPr>
            <a:lvl3pPr latinLnBrk="0">
              <a:defRPr lang="es-ES" sz="1800"/>
            </a:lvl3pPr>
            <a:lvl4pPr latinLnBrk="0">
              <a:defRPr lang="es-ES" sz="1600"/>
            </a:lvl4pPr>
            <a:lvl5pPr latinLnBrk="0">
              <a:defRPr lang="es-ES" sz="1600"/>
            </a:lvl5pPr>
            <a:lvl6pPr marL="1956816" latinLnBrk="0">
              <a:defRPr lang="es-ES" sz="1600"/>
            </a:lvl6pPr>
            <a:lvl7pPr marL="1956816" latinLnBrk="0">
              <a:defRPr lang="es-ES" sz="1600" baseline="0"/>
            </a:lvl7pPr>
            <a:lvl8pPr marL="1956816" latinLnBrk="0">
              <a:defRPr lang="es-ES" sz="1600" baseline="0"/>
            </a:lvl8pPr>
            <a:lvl9pPr marL="1956816" latinLnBrk="0">
              <a:defRPr lang="es-ES" sz="1600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es-ES" sz="2400" b="0"/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 latinLnBrk="0">
              <a:defRPr lang="es-ES" sz="2400"/>
            </a:lvl1pPr>
            <a:lvl2pPr latinLnBrk="0">
              <a:defRPr lang="es-ES" sz="2000"/>
            </a:lvl2pPr>
            <a:lvl3pPr latinLnBrk="0">
              <a:defRPr lang="es-ES" sz="1800"/>
            </a:lvl3pPr>
            <a:lvl4pPr latinLnBrk="0">
              <a:defRPr lang="es-ES" sz="1600"/>
            </a:lvl4pPr>
            <a:lvl5pPr marL="1956816" latinLnBrk="0">
              <a:defRPr lang="es-ES" sz="1600"/>
            </a:lvl5pPr>
            <a:lvl6pPr marL="1956816" latinLnBrk="0">
              <a:defRPr lang="es-ES" sz="1600"/>
            </a:lvl6pPr>
            <a:lvl7pPr marL="1956816" latinLnBrk="0">
              <a:defRPr lang="es-ES" sz="1600"/>
            </a:lvl7pPr>
            <a:lvl8pPr marL="1956816" latinLnBrk="0">
              <a:defRPr lang="es-ES" sz="1600"/>
            </a:lvl8pPr>
            <a:lvl9pPr marL="1956816" latinLnBrk="0">
              <a:defRPr lang="es-ES"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6D814-191B-4F39-A72E-9BA8F1BC069C}" type="datetime1">
              <a:rPr lang="es-MX" smtClean="0"/>
              <a:t>04/05/2016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ínea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orma lib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58" name="Forma lib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59" name="Forma lib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0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1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2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3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4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5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6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7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8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69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0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1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2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3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4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5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6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7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8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79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0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1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2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3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4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5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6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7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8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89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0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1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2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3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4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5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6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7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8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199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0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1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2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3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4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5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6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7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8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09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0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1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2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3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4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5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6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7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8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19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0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1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2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3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4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5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6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7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8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29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  <p:sp>
          <p:nvSpPr>
            <p:cNvPr id="230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n>
                  <a:noFill/>
                </a:ln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DBBA-3C47-47EA-83F0-131F842C0E81}" type="datetime1">
              <a:rPr lang="es-MX" smtClean="0"/>
              <a:t>04/05/2016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8EBE8-7E5B-413D-A5E5-DD7A8E16F4AB}" type="datetime1">
              <a:rPr lang="es-MX" smtClean="0"/>
              <a:t>04/05/2016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marco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upo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upo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orma libre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orma libre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orma libre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upo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orma libre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orma libre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orma libre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upo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upo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orma libre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orma libre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orma libre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upo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orma libre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orma libre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orma libre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 latinLnBrk="0">
              <a:defRPr lang="es-ES" sz="3200" b="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 latinLnBrk="0">
              <a:defRPr lang="es-ES" sz="2400"/>
            </a:lvl1pPr>
            <a:lvl2pPr latinLnBrk="0">
              <a:defRPr lang="es-ES" sz="2000"/>
            </a:lvl2pPr>
            <a:lvl3pPr latinLnBrk="0">
              <a:defRPr lang="es-ES" sz="1800"/>
            </a:lvl3pPr>
            <a:lvl4pPr latinLnBrk="0">
              <a:defRPr lang="es-ES" sz="1600"/>
            </a:lvl4pPr>
            <a:lvl5pPr latinLnBrk="0">
              <a:defRPr lang="es-ES" sz="1600"/>
            </a:lvl5pPr>
            <a:lvl6pPr latinLnBrk="0">
              <a:defRPr lang="es-ES" sz="1600"/>
            </a:lvl6pPr>
            <a:lvl7pPr latinLnBrk="0">
              <a:defRPr lang="es-ES" sz="1600" baseline="0"/>
            </a:lvl7pPr>
            <a:lvl8pPr latinLnBrk="0">
              <a:defRPr lang="es-ES" sz="1600" baseline="0"/>
            </a:lvl8pPr>
            <a:lvl9pPr latinLnBrk="0">
              <a:defRPr lang="es-ES" sz="1600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s-ES" sz="16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4DBA-FB9C-4AB8-8B3E-23D9E3BA03D2}" type="datetime1">
              <a:rPr lang="es-MX" smtClean="0"/>
              <a:t>04/05/2016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marco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upo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upo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orma libre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orma libre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orma libre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upo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orma libre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orma libre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orma libre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upo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upo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orma libre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orma libre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orma libre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upo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orma libre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orma libre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orma libre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orma libre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orma libre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orma libre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orma libre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orma libre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orma libre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orma libre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orma libre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orma libre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orma libre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orma libre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orma libre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orma libre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orma libre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orma libre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orma libre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orma libre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orma libre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orma libre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orma libre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orma libre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orma libre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orma libre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orma libre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orma libre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orma libre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orma libre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orma libre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orma libre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orma libre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orma libre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orma libre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orma libre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orma libre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orma libre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orma libre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orma libre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orma libre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orma libre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orma libre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orma libre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orma libre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orma libre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orma libre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orma libre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orma libre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orma libre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orma libre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orma libre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orma libre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orma libre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orma libre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orma libre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orma libre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orma libre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orma libre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orma libre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orma libre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orma libre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orma libre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orma libre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orma libre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orma libre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orma libre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orma libre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orma libre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orma libre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orma libre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orma libre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orma libre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orma libre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S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 latinLnBrk="0">
              <a:defRPr lang="es-ES" sz="3200" b="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 latinLnBrk="0">
              <a:buNone/>
              <a:defRPr lang="es-ES" sz="2400"/>
            </a:lvl1pPr>
            <a:lvl2pPr marL="457200" indent="0" latinLnBrk="0">
              <a:buNone/>
              <a:defRPr lang="es-ES" sz="2800"/>
            </a:lvl2pPr>
            <a:lvl3pPr marL="914400" indent="0" latinLnBrk="0">
              <a:buNone/>
              <a:defRPr lang="es-ES" sz="2400"/>
            </a:lvl3pPr>
            <a:lvl4pPr marL="1371600" indent="0" latinLnBrk="0">
              <a:buNone/>
              <a:defRPr lang="es-ES" sz="2000"/>
            </a:lvl4pPr>
            <a:lvl5pPr marL="1828800" indent="0" latinLnBrk="0">
              <a:buNone/>
              <a:defRPr lang="es-ES" sz="2000"/>
            </a:lvl5pPr>
            <a:lvl6pPr marL="2286000" indent="0" latinLnBrk="0">
              <a:buNone/>
              <a:defRPr lang="es-ES" sz="2000"/>
            </a:lvl6pPr>
            <a:lvl7pPr marL="2743200" indent="0" latinLnBrk="0">
              <a:buNone/>
              <a:defRPr lang="es-ES" sz="2000"/>
            </a:lvl7pPr>
            <a:lvl8pPr marL="3200400" indent="0" latinLnBrk="0">
              <a:buNone/>
              <a:defRPr lang="es-ES" sz="2000"/>
            </a:lvl8pPr>
            <a:lvl9pPr marL="3657600" indent="0" latinLnBrk="0">
              <a:buNone/>
              <a:defRPr lang="es-ES" sz="2000"/>
            </a:lvl9pPr>
          </a:lstStyle>
          <a:p>
            <a:r>
              <a:rPr lang="es-ES"/>
              <a:t>Haga clic en el icono para añadir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s-ES" sz="16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2F29-688A-4163-88BF-3D213153ED5C}" type="datetime1">
              <a:rPr lang="es-MX" smtClean="0"/>
              <a:t>04/05/2016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s-ES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804B4-CD65-4364-A32C-38318F611708}" type="datetime1">
              <a:rPr lang="es-MX" smtClean="0"/>
              <a:t>04/05/2016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s-ES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s-ES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ES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lang="es-ES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es-ES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es-ES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es-ES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es-ES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es-ES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es-ES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emf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Microcavidad Láser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Edgar Samuel Arroyo Rivera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Representación esquemática del stack de Bragg</a:t>
            </a:r>
            <a:endParaRPr lang="es-ES" dirty="0"/>
          </a:p>
        </p:txBody>
      </p:sp>
      <p:sp>
        <p:nvSpPr>
          <p:cNvPr id="4" name="Marcador de contenido 13"/>
          <p:cNvSpPr txBox="1">
            <a:spLocks/>
          </p:cNvSpPr>
          <p:nvPr/>
        </p:nvSpPr>
        <p:spPr>
          <a:xfrm>
            <a:off x="1522414" y="1600200"/>
            <a:ext cx="3657600" cy="434340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dirty="0" smtClean="0"/>
              <a:t>Régimen de Acoplamiento Fuerte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83" y="2438400"/>
            <a:ext cx="3287062" cy="39624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12" y="1600200"/>
            <a:ext cx="4830509" cy="345066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6412" y="5200410"/>
            <a:ext cx="3430184" cy="1486380"/>
          </a:xfrm>
          <a:prstGeom prst="rect">
            <a:avLst/>
          </a:prstGeom>
        </p:spPr>
      </p:pic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1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700" dirty="0"/>
              <a:t>Microláser: </a:t>
            </a:r>
            <a:r>
              <a:rPr lang="es-ES" sz="2000" dirty="0" smtClean="0"/>
              <a:t>conformado </a:t>
            </a:r>
            <a:r>
              <a:rPr lang="es-ES" sz="2000" dirty="0"/>
              <a:t>por una capa delgada semiconductora</a:t>
            </a:r>
            <a:r>
              <a:rPr lang="es-ES" sz="2000" dirty="0" smtClean="0"/>
              <a:t>.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2" y="2590800"/>
            <a:ext cx="3398210" cy="2236865"/>
          </a:xfr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948" y="1600200"/>
            <a:ext cx="4312047" cy="44958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12" y="2286000"/>
            <a:ext cx="2528509" cy="3048000"/>
          </a:xfrm>
          <a:prstGeom prst="rect">
            <a:avLst/>
          </a:prstGeom>
        </p:spPr>
      </p:pic>
      <p:sp>
        <p:nvSpPr>
          <p:cNvPr id="8" name="Marcador de contenido 13"/>
          <p:cNvSpPr txBox="1">
            <a:spLocks/>
          </p:cNvSpPr>
          <p:nvPr/>
        </p:nvSpPr>
        <p:spPr>
          <a:xfrm>
            <a:off x="688694" y="5132465"/>
            <a:ext cx="3276598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lang="es-ES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lang="es-ES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lang="es-ES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lang="es-ES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 smtClean="0"/>
              <a:t>Eficiencia del 50%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559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4" name="Marcador de contenido 13"/>
          <p:cNvSpPr>
            <a:spLocks noGrp="1"/>
          </p:cNvSpPr>
          <p:nvPr>
            <p:ph idx="1"/>
          </p:nvPr>
        </p:nvSpPr>
        <p:spPr>
          <a:xfrm>
            <a:off x="1522414" y="1905000"/>
            <a:ext cx="4495798" cy="4267200"/>
          </a:xfrm>
        </p:spPr>
        <p:txBody>
          <a:bodyPr/>
          <a:lstStyle/>
          <a:p>
            <a:r>
              <a:rPr lang="es-ES" dirty="0" smtClean="0"/>
              <a:t>La frecuencia de Rabi</a:t>
            </a:r>
            <a:endParaRPr lang="es-ES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lum bright="40000" contrast="20000"/>
          </a:blip>
          <a:stretch>
            <a:fillRect/>
          </a:stretch>
        </p:blipFill>
        <p:spPr>
          <a:xfrm>
            <a:off x="6704012" y="1934570"/>
            <a:ext cx="4114800" cy="3539662"/>
          </a:xfrm>
          <a:prstGeom prst="rect">
            <a:avLst/>
          </a:prstGeom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888376"/>
              </p:ext>
            </p:extLst>
          </p:nvPr>
        </p:nvGraphicFramePr>
        <p:xfrm>
          <a:off x="1825287" y="2436814"/>
          <a:ext cx="2135526" cy="1758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4" imgW="863280" imgH="711000" progId="Equation.DSMT4">
                  <p:embed/>
                </p:oleObj>
              </mc:Choice>
              <mc:Fallback>
                <p:oleObj name="Equation" r:id="rId4" imgW="86328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5287" y="2436814"/>
                        <a:ext cx="2135526" cy="17586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7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Conclusiones </a:t>
            </a:r>
            <a:endParaRPr lang="es-ES" dirty="0"/>
          </a:p>
        </p:txBody>
      </p:sp>
      <p:sp>
        <p:nvSpPr>
          <p:cNvPr id="14" name="Marcador de contenido 1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Las microcavidades láser, al ser de un volumen muy pequeño hay menos modos de interacción y mayor energía de salida.</a:t>
            </a:r>
            <a:endParaRPr lang="es-ES" dirty="0" smtClean="0"/>
          </a:p>
          <a:p>
            <a:r>
              <a:rPr lang="es-ES" dirty="0" smtClean="0"/>
              <a:t>Debido a su corriente umbral más corta se convierte en un láser  que requiere menos energía para emitir</a:t>
            </a:r>
          </a:p>
          <a:p>
            <a:r>
              <a:rPr lang="es-MX" dirty="0"/>
              <a:t>Con este tipo de configuración y refinamientos en su construcción, estos láseres han alcanzado rendimiento del 50%, a diferencia del rendimiento típico del 30% que califica a los láseres de diodo convencional. </a:t>
            </a:r>
            <a:endParaRPr lang="es-ES" dirty="0" smtClean="0"/>
          </a:p>
          <a:p>
            <a:r>
              <a:rPr lang="es-ES" dirty="0" smtClean="0"/>
              <a:t>Se alcanza el régimen de acoplamiento fuerte en este tipo de microcavidades semiconductoras y es observable a temperatura ambiente.</a:t>
            </a:r>
            <a:endParaRPr lang="es-E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809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Referencias</a:t>
            </a:r>
            <a:endParaRPr lang="es-ES" dirty="0"/>
          </a:p>
        </p:txBody>
      </p:sp>
      <p:sp>
        <p:nvSpPr>
          <p:cNvPr id="14" name="Marcador de contenido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 dirty="0"/>
              <a:t>E. González, </a:t>
            </a:r>
            <a:r>
              <a:rPr lang="es-MX" i="1" dirty="0"/>
              <a:t>El Láser: principios básicos</a:t>
            </a:r>
            <a:r>
              <a:rPr lang="es-MX" dirty="0"/>
              <a:t> (2003), Ed. Universidad Santo Tomás.</a:t>
            </a:r>
          </a:p>
          <a:p>
            <a:pPr lvl="0"/>
            <a:r>
              <a:rPr lang="es-MX" dirty="0"/>
              <a:t>L. </a:t>
            </a:r>
            <a:r>
              <a:rPr lang="es-MX" dirty="0" err="1"/>
              <a:t>Novotny</a:t>
            </a:r>
            <a:r>
              <a:rPr lang="es-MX" dirty="0"/>
              <a:t>, B. </a:t>
            </a:r>
            <a:r>
              <a:rPr lang="es-MX" dirty="0" err="1"/>
              <a:t>Hecht</a:t>
            </a:r>
            <a:r>
              <a:rPr lang="es-MX" dirty="0"/>
              <a:t>, </a:t>
            </a:r>
            <a:r>
              <a:rPr lang="es-MX" dirty="0" err="1"/>
              <a:t>Principles</a:t>
            </a:r>
            <a:r>
              <a:rPr lang="es-MX" dirty="0"/>
              <a:t> of Nano-</a:t>
            </a:r>
            <a:r>
              <a:rPr lang="es-MX" dirty="0" err="1"/>
              <a:t>Optics</a:t>
            </a:r>
            <a:r>
              <a:rPr lang="es-MX" dirty="0"/>
              <a:t> (2006), Ed. Cambridge</a:t>
            </a:r>
            <a:r>
              <a:rPr lang="es-MX" dirty="0" smtClean="0"/>
              <a:t>.</a:t>
            </a:r>
          </a:p>
          <a:p>
            <a:pPr lvl="0"/>
            <a:r>
              <a:rPr lang="es-MX" dirty="0" err="1" smtClean="0"/>
              <a:t>Yokoyama</a:t>
            </a:r>
            <a:r>
              <a:rPr lang="es-MX" dirty="0" smtClean="0"/>
              <a:t> </a:t>
            </a:r>
            <a:r>
              <a:rPr lang="es-MX" dirty="0" err="1" smtClean="0"/>
              <a:t>Hiroyuki</a:t>
            </a:r>
            <a:r>
              <a:rPr lang="es-MX" dirty="0" smtClean="0"/>
              <a:t>; K. </a:t>
            </a:r>
            <a:r>
              <a:rPr lang="es-MX" dirty="0" err="1" smtClean="0"/>
              <a:t>Ujihara</a:t>
            </a:r>
            <a:r>
              <a:rPr lang="es-MX" dirty="0" smtClean="0"/>
              <a:t>; </a:t>
            </a:r>
            <a:r>
              <a:rPr lang="es-MX" i="1" dirty="0" err="1" smtClean="0"/>
              <a:t>Spontaneous</a:t>
            </a:r>
            <a:r>
              <a:rPr lang="es-MX" i="1" dirty="0" smtClean="0"/>
              <a:t> </a:t>
            </a:r>
            <a:r>
              <a:rPr lang="es-MX" i="1" dirty="0" err="1" smtClean="0"/>
              <a:t>Emission</a:t>
            </a:r>
            <a:r>
              <a:rPr lang="es-MX" i="1" dirty="0" smtClean="0"/>
              <a:t> and Laser </a:t>
            </a:r>
            <a:r>
              <a:rPr lang="es-MX" i="1" dirty="0" err="1" smtClean="0"/>
              <a:t>Oscillation</a:t>
            </a:r>
            <a:r>
              <a:rPr lang="es-MX" i="1" dirty="0" smtClean="0"/>
              <a:t> in </a:t>
            </a:r>
            <a:r>
              <a:rPr lang="es-MX" i="1" dirty="0" err="1" smtClean="0"/>
              <a:t>Microcavities</a:t>
            </a:r>
            <a:endParaRPr lang="es-MX" i="1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027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Introducción</a:t>
            </a:r>
            <a:endParaRPr lang="es-ES" dirty="0"/>
          </a:p>
        </p:txBody>
      </p:sp>
      <p:sp>
        <p:nvSpPr>
          <p:cNvPr id="14" name="Marcador de contenido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¿Cuáles son las 4 cosas que conforman un láser?</a:t>
            </a:r>
            <a:endParaRPr lang="es-ES" dirty="0"/>
          </a:p>
          <a:p>
            <a:r>
              <a:rPr lang="es-ES" dirty="0" smtClean="0"/>
              <a:t>Procesos radiativos en un láser</a:t>
            </a:r>
          </a:p>
          <a:p>
            <a:r>
              <a:rPr lang="es-ES" dirty="0" smtClean="0"/>
              <a:t>Cuántica de una Microcavidad</a:t>
            </a:r>
            <a:endParaRPr lang="es-ES" dirty="0" smtClean="0"/>
          </a:p>
          <a:p>
            <a:r>
              <a:rPr lang="es-ES" dirty="0" smtClean="0"/>
              <a:t>¿Cómo está conformado un láser y qué función tienen los semiconductores en éste tipo de láser?</a:t>
            </a:r>
            <a:endParaRPr lang="es-ES" dirty="0" smtClean="0"/>
          </a:p>
          <a:p>
            <a:r>
              <a:rPr lang="es-ES" dirty="0" smtClean="0"/>
              <a:t>Microláser</a:t>
            </a:r>
            <a:endParaRPr lang="es-ES" dirty="0" smtClean="0"/>
          </a:p>
          <a:p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3" y="304800"/>
            <a:ext cx="9143998" cy="1020762"/>
          </a:xfrm>
        </p:spPr>
        <p:txBody>
          <a:bodyPr/>
          <a:lstStyle/>
          <a:p>
            <a:r>
              <a:rPr lang="es-ES" dirty="0" smtClean="0"/>
              <a:t>Sistema Láser</a:t>
            </a:r>
            <a:endParaRPr lang="es-ES" dirty="0"/>
          </a:p>
        </p:txBody>
      </p:sp>
      <p:graphicFrame>
        <p:nvGraphicFramePr>
          <p:cNvPr id="4" name="Marcador de contenido 3" descr="Lista de viñetas verticales" title="SmartArt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26897769"/>
              </p:ext>
            </p:extLst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Marcador de contenido 3" descr="Lista de viñetas verticales" title="SmartArt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21302275"/>
              </p:ext>
            </p:extLst>
          </p:nvPr>
        </p:nvGraphicFramePr>
        <p:xfrm>
          <a:off x="6551612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48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Procesos radiativos en un láser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1800" dirty="0" smtClean="0"/>
              <a:t>Dispositivo que utiliza la emisión estimulada de radiación en un medio apropiado para generar un haz de luz cuyas características especiales de monocromaticidad, coherencia y direccionalidad se encuentran perfectamente controladas.</a:t>
            </a:r>
            <a:endParaRPr lang="es-MX" sz="1800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74" y="3351143"/>
            <a:ext cx="3657600" cy="220980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92" y="4457700"/>
            <a:ext cx="3657602" cy="2206487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12" y="3352800"/>
            <a:ext cx="3657600" cy="2209800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7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Curva de ganancia efectiva teniendo en cuenta los modos longitudinales. 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29" y="1905000"/>
            <a:ext cx="7116168" cy="4458322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83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Potencia de salida de un láser semiconductor como función de la corriente de entrada</a:t>
            </a:r>
            <a:endParaRPr lang="es-ES" dirty="0"/>
          </a:p>
        </p:txBody>
      </p:sp>
      <p:sp>
        <p:nvSpPr>
          <p:cNvPr id="3" name="Marcador de contenido 13"/>
          <p:cNvSpPr txBox="1">
            <a:spLocks/>
          </p:cNvSpPr>
          <p:nvPr/>
        </p:nvSpPr>
        <p:spPr>
          <a:xfrm>
            <a:off x="1522414" y="1905000"/>
            <a:ext cx="4343398" cy="426720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dirty="0" smtClean="0"/>
              <a:t>Zona 1: potencia umbral aumenta lentamente con la corriente, proceso dominante es la emisión espontánea y la luz emitida es de naturaleza incoherente.</a:t>
            </a:r>
          </a:p>
          <a:p>
            <a:pPr marL="0" indent="0">
              <a:buFont typeface="Arial" pitchFamily="34" charset="0"/>
              <a:buNone/>
            </a:pPr>
            <a:r>
              <a:rPr lang="es-MX" dirty="0" smtClean="0"/>
              <a:t>Zona 2: la potencia aumenta rápidamente con la corriente y la energía luminosa es coherente por ser emisión estimulada el proceso dominante.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12" y="1905000"/>
            <a:ext cx="4606380" cy="3962400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017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Explicación cuántica de una Microcavidad</a:t>
            </a:r>
          </a:p>
        </p:txBody>
      </p:sp>
      <p:sp>
        <p:nvSpPr>
          <p:cNvPr id="14" name="Marcador de contenido 13"/>
          <p:cNvSpPr>
            <a:spLocks noGrp="1"/>
          </p:cNvSpPr>
          <p:nvPr>
            <p:ph idx="1"/>
          </p:nvPr>
        </p:nvSpPr>
        <p:spPr>
          <a:xfrm>
            <a:off x="1522412" y="1600199"/>
            <a:ext cx="9144000" cy="4267200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Barreras de potencial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2" y="2145941"/>
            <a:ext cx="8001000" cy="3188059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475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SEMICONDUCTORES</a:t>
            </a:r>
            <a:endParaRPr lang="es-ES" dirty="0"/>
          </a:p>
        </p:txBody>
      </p:sp>
      <p:sp>
        <p:nvSpPr>
          <p:cNvPr id="14" name="Marcador de contenido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La teoría del funcionamiento y operación se encuentra en la física del estado sólido (teoría de bandas).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2743200"/>
            <a:ext cx="4458401" cy="3886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910" y="3048000"/>
            <a:ext cx="5920148" cy="1752600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681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13"/>
          <p:cNvSpPr txBox="1">
            <a:spLocks/>
          </p:cNvSpPr>
          <p:nvPr/>
        </p:nvSpPr>
        <p:spPr>
          <a:xfrm>
            <a:off x="1522414" y="1905000"/>
            <a:ext cx="4343398" cy="426720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dirty="0" smtClean="0"/>
              <a:t>La energía de un portador de carga en un semiconductor es función de su momento y éste del vector de onda.</a:t>
            </a:r>
            <a:endParaRPr lang="es-MX"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2911675"/>
              </p:ext>
            </p:extLst>
          </p:nvPr>
        </p:nvGraphicFramePr>
        <p:xfrm>
          <a:off x="3046412" y="3733800"/>
          <a:ext cx="879700" cy="1418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Equation" r:id="rId3" imgW="393480" imgH="634680" progId="Equation.DSMT4">
                  <p:embed/>
                </p:oleObj>
              </mc:Choice>
              <mc:Fallback>
                <p:oleObj name="Equation" r:id="rId3" imgW="39348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6412" y="3733800"/>
                        <a:ext cx="879700" cy="1418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49" y="2438400"/>
            <a:ext cx="5922525" cy="3581110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562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zarra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Este valor indica el número de revisiones o de veces que se ha guardado. La aplicación es la responsable de actualizar este valor después de cada revisión.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DocumentoBibliotecaFormulario</Display>
  <Edit>DocumentoBibliotecaFormulario</Edit>
  <New>DocumentoBibliotecaFormulario</New>
</FormTemplates>
</file>

<file path=customXml/itemProps1.xml><?xml version="1.0" encoding="utf-8"?>
<ds:datastoreItem xmlns:ds="http://schemas.openxmlformats.org/officeDocument/2006/customXml" ds:itemID="{185DBF61-A50A-4EA0-945F-5445B1740A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8F4CB80-51E5-47C8-B45D-3834AA25DD5F}">
  <ds:schemaRefs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41CC889-B55A-4246-8D72-AEC912BCD2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</TotalTime>
  <Words>459</Words>
  <Application>Microsoft Office PowerPoint</Application>
  <PresentationFormat>Personalizado</PresentationFormat>
  <Paragraphs>57</Paragraphs>
  <Slides>14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Consolas</vt:lpstr>
      <vt:lpstr>Corbel</vt:lpstr>
      <vt:lpstr>Pizarra 16x9</vt:lpstr>
      <vt:lpstr>Equation</vt:lpstr>
      <vt:lpstr>MathType 6.0 Equation</vt:lpstr>
      <vt:lpstr>Microcavidad Láser</vt:lpstr>
      <vt:lpstr>Introducción</vt:lpstr>
      <vt:lpstr>Sistema Láser</vt:lpstr>
      <vt:lpstr>Procesos radiativos en un láser</vt:lpstr>
      <vt:lpstr>Curva de ganancia efectiva teniendo en cuenta los modos longitudinales. </vt:lpstr>
      <vt:lpstr>Potencia de salida de un láser semiconductor como función de la corriente de entrada</vt:lpstr>
      <vt:lpstr>Explicación cuántica de una Microcavidad</vt:lpstr>
      <vt:lpstr>SEMICONDUCTORES</vt:lpstr>
      <vt:lpstr>Presentación de PowerPoint</vt:lpstr>
      <vt:lpstr>Representación esquemática del stack de Bragg</vt:lpstr>
      <vt:lpstr>Microláser: conformado por una capa delgada semiconductora.</vt:lpstr>
      <vt:lpstr>Presentación de PowerPoint</vt:lpstr>
      <vt:lpstr>Conclusiones </vt:lpstr>
      <vt:lpstr>Referencias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del título</dc:title>
  <dc:creator>Summer</dc:creator>
  <cp:lastModifiedBy>Batman</cp:lastModifiedBy>
  <cp:revision>37</cp:revision>
  <dcterms:created xsi:type="dcterms:W3CDTF">2013-04-05T19:59:21Z</dcterms:created>
  <dcterms:modified xsi:type="dcterms:W3CDTF">2016-05-04T23:32:13Z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