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78" r:id="rId13"/>
    <p:sldId id="266" r:id="rId14"/>
    <p:sldId id="268" r:id="rId15"/>
    <p:sldId id="277" r:id="rId16"/>
    <p:sldId id="269" r:id="rId17"/>
    <p:sldId id="270" r:id="rId18"/>
    <p:sldId id="276" r:id="rId19"/>
    <p:sldId id="273" r:id="rId20"/>
    <p:sldId id="272" r:id="rId21"/>
    <p:sldId id="274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0DE7AB-9F44-4EE3-A622-6643344F9929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0D7AF2-3D80-4A94-8D1F-C5731070A8CA}" type="datetimeFigureOut">
              <a:rPr lang="es-MX" smtClean="0"/>
              <a:t>04/05/2016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wmf"/><Relationship Id="rId3" Type="http://schemas.openxmlformats.org/officeDocument/2006/relationships/image" Target="../media/image34.jpe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File:Centrosymmetry-_Benzene.png" TargetMode="Externa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1.png"/><Relationship Id="rId4" Type="http://schemas.openxmlformats.org/officeDocument/2006/relationships/image" Target="../media/image37.wmf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Efectos no-lineales en láseres de fibra óptica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7772400" cy="1256136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INAOE</a:t>
            </a:r>
          </a:p>
          <a:p>
            <a:r>
              <a:rPr lang="es-MX" dirty="0" smtClean="0"/>
              <a:t>Láseres</a:t>
            </a:r>
          </a:p>
          <a:p>
            <a:r>
              <a:rPr lang="es-MX" dirty="0" smtClean="0"/>
              <a:t>Luis Alberto Rodríguez Morales</a:t>
            </a:r>
          </a:p>
          <a:p>
            <a:r>
              <a:rPr lang="es-MX" dirty="0" smtClean="0"/>
              <a:t>Maestría en óptica 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Una breve comparación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754" y="1981200"/>
            <a:ext cx="383951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Brillouin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posible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propagación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sentido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contrario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Ganancias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altas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5*10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m/W</a:t>
            </a: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Narrow bandwidth process requires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Láseres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ancho de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estrecho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bombeo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4908" y="1905000"/>
            <a:ext cx="43011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Raman</a:t>
            </a: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Propagación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ambos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sentidos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Ganancias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m/W</a:t>
            </a: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Pulsos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optenidos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femto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segundos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Pueden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bombeados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láseres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pulsados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 rot="1249641">
            <a:off x="3977893" y="3429073"/>
            <a:ext cx="304800" cy="12192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11 Grupo"/>
          <p:cNvGrpSpPr/>
          <p:nvPr/>
        </p:nvGrpSpPr>
        <p:grpSpPr>
          <a:xfrm>
            <a:off x="1691680" y="1048324"/>
            <a:ext cx="5410199" cy="5162729"/>
            <a:chOff x="1978040" y="1481759"/>
            <a:chExt cx="5410199" cy="5162729"/>
          </a:xfrm>
        </p:grpSpPr>
        <p:pic>
          <p:nvPicPr>
            <p:cNvPr id="7" name="6 Imagen" descr="spectr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440" y="1938959"/>
              <a:ext cx="4165600" cy="3124200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3273440" y="1481759"/>
              <a:ext cx="2824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Espectro</a:t>
              </a:r>
              <a:r>
                <a:rPr lang="en-US" dirty="0" smtClean="0"/>
                <a:t> del </a:t>
              </a:r>
              <a:r>
                <a:rPr lang="en-US" dirty="0" err="1" smtClean="0"/>
                <a:t>pulso</a:t>
              </a:r>
              <a:r>
                <a:rPr lang="en-US" dirty="0" smtClean="0"/>
                <a:t> of 0.2-ps </a:t>
              </a:r>
              <a:endParaRPr lang="en-U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978040" y="5444159"/>
              <a:ext cx="5410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Una </a:t>
              </a:r>
              <a:r>
                <a:rPr lang="es-MX" dirty="0" smtClean="0"/>
                <a:t>fracción </a:t>
              </a:r>
              <a:r>
                <a:rPr lang="es-MX" dirty="0"/>
                <a:t>de baja frecuencia del espectro se amplifica usando </a:t>
              </a:r>
              <a:r>
                <a:rPr lang="es-MX" dirty="0" smtClean="0"/>
                <a:t>una fracción </a:t>
              </a:r>
              <a:r>
                <a:rPr lang="es-MX" dirty="0"/>
                <a:t>de alta frecuencia del espectro como </a:t>
              </a:r>
              <a:r>
                <a:rPr lang="es-MX" dirty="0" smtClean="0"/>
                <a:t>bombeo.</a:t>
              </a:r>
              <a:endParaRPr lang="es-MX" dirty="0"/>
            </a:p>
            <a:p>
              <a:pPr algn="ctr"/>
              <a:endParaRPr lang="en-US" dirty="0"/>
            </a:p>
          </p:txBody>
        </p:sp>
      </p:grpSp>
      <p:sp>
        <p:nvSpPr>
          <p:cNvPr id="2" name="1 Elipse"/>
          <p:cNvSpPr/>
          <p:nvPr/>
        </p:nvSpPr>
        <p:spPr>
          <a:xfrm rot="896157">
            <a:off x="3677888" y="2916819"/>
            <a:ext cx="373246" cy="1265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Elipse"/>
          <p:cNvSpPr/>
          <p:nvPr/>
        </p:nvSpPr>
        <p:spPr>
          <a:xfrm rot="20126637">
            <a:off x="4687066" y="2957563"/>
            <a:ext cx="340087" cy="1208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3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t="17885" r="28522" b="52881"/>
          <a:stretch/>
        </p:blipFill>
        <p:spPr bwMode="auto">
          <a:xfrm>
            <a:off x="1187624" y="2276872"/>
            <a:ext cx="6045959" cy="21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5010724"/>
            <a:ext cx="541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Esquema de un laser </a:t>
            </a:r>
            <a:r>
              <a:rPr lang="es-MX" dirty="0" err="1" smtClean="0"/>
              <a:t>Rammn</a:t>
            </a:r>
            <a:r>
              <a:rPr lang="es-MX" dirty="0" smtClean="0"/>
              <a:t> </a:t>
            </a:r>
            <a:r>
              <a:rPr lang="es-MX" dirty="0" err="1" smtClean="0"/>
              <a:t>tuneable</a:t>
            </a:r>
            <a:r>
              <a:rPr lang="es-MX" dirty="0" smtClean="0"/>
              <a:t>. Cavidad tipo </a:t>
            </a:r>
            <a:r>
              <a:rPr lang="es-MX" dirty="0" err="1" smtClean="0"/>
              <a:t>Fabry-Perot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</a:rPr>
              <a:t>SRS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lasers</a:t>
            </a:r>
          </a:p>
        </p:txBody>
      </p:sp>
    </p:spTree>
    <p:extLst>
      <p:ext uri="{BB962C8B-B14F-4D97-AF65-F5344CB8AC3E}">
        <p14:creationId xmlns:p14="http://schemas.microsoft.com/office/powerpoint/2010/main" val="3419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</a:rPr>
              <a:t>SRS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lasers</a:t>
            </a:r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533400" y="1447800"/>
            <a:ext cx="7593013" cy="2362200"/>
            <a:chOff x="336" y="1728"/>
            <a:chExt cx="4783" cy="1488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344" y="2160"/>
              <a:ext cx="29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448" y="1728"/>
              <a:ext cx="480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2592" y="1728"/>
              <a:ext cx="480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2688" y="1728"/>
              <a:ext cx="480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576" y="2160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2064" y="211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3216" y="211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728" y="211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3552" y="211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1392" y="211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3888" y="211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336" y="1756"/>
              <a:ext cx="10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 smtClean="0"/>
                <a:t>Bombeo</a:t>
              </a:r>
              <a:r>
                <a:rPr lang="en-US" sz="1600" dirty="0" smtClean="0"/>
                <a:t>, </a:t>
              </a:r>
              <a:r>
                <a:rPr lang="en-US" sz="1600" dirty="0"/>
                <a:t>1064 nm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2352" y="2400"/>
              <a:ext cx="8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FBG, 1120 nm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352" y="2688"/>
              <a:ext cx="8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FBG, 1180 nm</a:t>
              </a: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2374" y="3024"/>
              <a:ext cx="8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FBG, 1240 nm</a:t>
              </a: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 flipV="1">
              <a:off x="3168" y="22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flipH="1" flipV="1">
              <a:off x="2208" y="225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3264" y="2256"/>
              <a:ext cx="3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3264" y="2256"/>
              <a:ext cx="72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H="1" flipV="1">
              <a:off x="1872" y="2256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 flipV="1">
              <a:off x="1536" y="2208"/>
              <a:ext cx="81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4512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4272" y="1776"/>
              <a:ext cx="8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Salida</a:t>
              </a:r>
              <a:r>
                <a:rPr lang="en-US" sz="1400" dirty="0" smtClean="0"/>
                <a:t>, </a:t>
              </a:r>
              <a:r>
                <a:rPr lang="en-US" sz="1400" dirty="0"/>
                <a:t>1024 nm</a:t>
              </a:r>
            </a:p>
          </p:txBody>
        </p:sp>
      </p:grp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288925" y="4303713"/>
            <a:ext cx="7955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 que el </a:t>
            </a:r>
            <a:r>
              <a:rPr lang="en-US" dirty="0" err="1" smtClean="0">
                <a:solidFill>
                  <a:srgbClr val="FF0000"/>
                </a:solidFill>
              </a:rPr>
              <a:t>láser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funcione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amplificación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debe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superiror</a:t>
            </a:r>
            <a:r>
              <a:rPr lang="en-US" dirty="0" smtClean="0">
                <a:solidFill>
                  <a:srgbClr val="FF0000"/>
                </a:solidFill>
              </a:rPr>
              <a:t> a la </a:t>
            </a:r>
            <a:r>
              <a:rPr lang="en-US" dirty="0" err="1" smtClean="0">
                <a:solidFill>
                  <a:srgbClr val="FF0000"/>
                </a:solidFill>
              </a:rPr>
              <a:t>atenuación</a:t>
            </a:r>
            <a:r>
              <a:rPr lang="en-US" dirty="0" smtClean="0">
                <a:solidFill>
                  <a:srgbClr val="FF0000"/>
                </a:solidFill>
              </a:rPr>
              <a:t>.!!!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7" name="Object 3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14187"/>
              </p:ext>
            </p:extLst>
          </p:nvPr>
        </p:nvGraphicFramePr>
        <p:xfrm>
          <a:off x="457200" y="4983163"/>
          <a:ext cx="24384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cuación" r:id="rId3" imgW="1384200" imgH="368280" progId="Equation.3">
                  <p:embed/>
                </p:oleObj>
              </mc:Choice>
              <mc:Fallback>
                <p:oleObj name="Ecuación" r:id="rId3" imgW="1384200" imgH="3682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83163"/>
                        <a:ext cx="243840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ul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15328"/>
            <a:ext cx="2261903" cy="1728196"/>
          </a:xfrm>
          <a:prstGeom prst="rect">
            <a:avLst/>
          </a:prstGeom>
        </p:spPr>
      </p:pic>
      <p:pic>
        <p:nvPicPr>
          <p:cNvPr id="11" name="10 Imagen" descr="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5303" y="2029173"/>
            <a:ext cx="2434785" cy="190050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84673" y="805317"/>
            <a:ext cx="734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Propagación</a:t>
            </a:r>
            <a:r>
              <a:rPr lang="en-US" sz="2800" dirty="0" smtClean="0">
                <a:solidFill>
                  <a:srgbClr val="0070C0"/>
                </a:solidFill>
              </a:rPr>
              <a:t> de un </a:t>
            </a:r>
            <a:r>
              <a:rPr lang="en-US" sz="2800" dirty="0" err="1" smtClean="0">
                <a:solidFill>
                  <a:srgbClr val="0070C0"/>
                </a:solidFill>
              </a:rPr>
              <a:t>pulso</a:t>
            </a:r>
            <a:r>
              <a:rPr lang="en-US" sz="2800" dirty="0" smtClean="0">
                <a:solidFill>
                  <a:srgbClr val="0070C0"/>
                </a:solidFill>
              </a:rPr>
              <a:t> de  0.2-ps </a:t>
            </a:r>
            <a:r>
              <a:rPr lang="en-US" sz="2800" dirty="0" err="1" smtClean="0">
                <a:solidFill>
                  <a:srgbClr val="0070C0"/>
                </a:solidFill>
              </a:rPr>
              <a:t>en</a:t>
            </a:r>
            <a:r>
              <a:rPr lang="en-US" sz="2800" dirty="0" smtClean="0">
                <a:solidFill>
                  <a:srgbClr val="0070C0"/>
                </a:solidFill>
              </a:rPr>
              <a:t> 50-m SMF.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23861" y="1356815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Azul  – entrada</a:t>
            </a:r>
          </a:p>
          <a:p>
            <a:r>
              <a:rPr lang="en-US" dirty="0" err="1" smtClean="0"/>
              <a:t>Rojo</a:t>
            </a:r>
            <a:r>
              <a:rPr lang="en-US" dirty="0" smtClean="0"/>
              <a:t> -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319545" y="41433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Pulso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511800" y="4143368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Espectro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45" y="-9939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</a:rPr>
              <a:t>SRS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lasers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25577" r="40642" b="19424"/>
          <a:stretch/>
        </p:blipFill>
        <p:spPr bwMode="auto">
          <a:xfrm>
            <a:off x="4939934" y="4143368"/>
            <a:ext cx="4172090" cy="26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0374" r="19699" b="21742"/>
          <a:stretch/>
        </p:blipFill>
        <p:spPr bwMode="auto">
          <a:xfrm>
            <a:off x="539552" y="332656"/>
            <a:ext cx="7680960" cy="49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01464" y="5373216"/>
            <a:ext cx="475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 smtClean="0"/>
              <a:t>Espectro</a:t>
            </a:r>
            <a:r>
              <a:rPr lang="en-US" dirty="0" smtClean="0"/>
              <a:t> de Stokes a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bombeos</a:t>
            </a:r>
            <a:r>
              <a:rPr lang="en-US" dirty="0" smtClean="0"/>
              <a:t> </a:t>
            </a:r>
            <a:r>
              <a:rPr lang="en-US" dirty="0" err="1" smtClean="0"/>
              <a:t>distintos</a:t>
            </a:r>
            <a:r>
              <a:rPr lang="en-US" dirty="0" smtClean="0"/>
              <a:t>, </a:t>
            </a:r>
          </a:p>
          <a:p>
            <a:pPr marL="342900" indent="-342900">
              <a:buAutoNum type="alphaLcParenR"/>
            </a:pPr>
            <a:r>
              <a:rPr lang="en-US" dirty="0" smtClean="0"/>
              <a:t>b) </a:t>
            </a:r>
            <a:r>
              <a:rPr lang="en-US" dirty="0" err="1" smtClean="0"/>
              <a:t>Variaciones</a:t>
            </a:r>
            <a:r>
              <a:rPr lang="en-US" dirty="0" smtClean="0"/>
              <a:t> de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pico</a:t>
            </a:r>
            <a:r>
              <a:rPr lang="en-US" dirty="0" smtClean="0"/>
              <a:t> con </a:t>
            </a:r>
            <a:r>
              <a:rPr lang="en-US" dirty="0" err="1" smtClean="0"/>
              <a:t>bombeo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Birrefringencia inducida por no-linealidades</a:t>
            </a:r>
            <a:endParaRPr lang="es-MX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01575"/>
              </p:ext>
            </p:extLst>
          </p:nvPr>
        </p:nvGraphicFramePr>
        <p:xfrm>
          <a:off x="2057400" y="1828800"/>
          <a:ext cx="54991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cuación" r:id="rId3" imgW="2921000" imgH="939800" progId="Equation.3">
                  <p:embed/>
                </p:oleObj>
              </mc:Choice>
              <mc:Fallback>
                <p:oleObj name="Ecuación" r:id="rId3" imgW="29210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5499100" cy="177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1"/>
          <p:cNvGrpSpPr/>
          <p:nvPr/>
        </p:nvGrpSpPr>
        <p:grpSpPr>
          <a:xfrm>
            <a:off x="1009650" y="4191000"/>
            <a:ext cx="8120008" cy="1676400"/>
            <a:chOff x="1009650" y="4370388"/>
            <a:chExt cx="8120008" cy="1676400"/>
          </a:xfrm>
        </p:grpSpPr>
        <p:grpSp>
          <p:nvGrpSpPr>
            <p:cNvPr id="6" name="5 Grupo"/>
            <p:cNvGrpSpPr/>
            <p:nvPr/>
          </p:nvGrpSpPr>
          <p:grpSpPr>
            <a:xfrm>
              <a:off x="1009650" y="4370388"/>
              <a:ext cx="8120008" cy="1676400"/>
              <a:chOff x="1009650" y="4370388"/>
              <a:chExt cx="8120008" cy="1676400"/>
            </a:xfrm>
          </p:grpSpPr>
          <p:graphicFrame>
            <p:nvGraphicFramePr>
              <p:cNvPr id="8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428745"/>
                  </p:ext>
                </p:extLst>
              </p:nvPr>
            </p:nvGraphicFramePr>
            <p:xfrm>
              <a:off x="1009650" y="4370388"/>
              <a:ext cx="2654300" cy="167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9" name="Ecuación" r:id="rId5" imgW="1409400" imgH="888840" progId="Equation.3">
                      <p:embed/>
                    </p:oleObj>
                  </mc:Choice>
                  <mc:Fallback>
                    <p:oleObj name="Ecuación" r:id="rId5" imgW="1409400" imgH="8888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9650" y="4370388"/>
                            <a:ext cx="2654300" cy="167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8 CuadroTexto"/>
              <p:cNvSpPr txBox="1"/>
              <p:nvPr/>
            </p:nvSpPr>
            <p:spPr>
              <a:xfrm>
                <a:off x="4572000" y="5574268"/>
                <a:ext cx="4557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Birefringencia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introducida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no-</a:t>
                </a:r>
                <a:r>
                  <a:rPr lang="en-US" dirty="0" err="1" smtClean="0"/>
                  <a:t>linealidad</a:t>
                </a:r>
                <a:endParaRPr lang="en-US" dirty="0"/>
              </a:p>
            </p:txBody>
          </p:sp>
        </p:grpSp>
        <p:graphicFrame>
          <p:nvGraphicFramePr>
            <p:cNvPr id="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995622"/>
                </p:ext>
              </p:extLst>
            </p:nvPr>
          </p:nvGraphicFramePr>
          <p:xfrm>
            <a:off x="5356225" y="4548188"/>
            <a:ext cx="1333500" cy="862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cuación" r:id="rId7" imgW="710891" imgH="431613" progId="Equation.3">
                    <p:embed/>
                  </p:oleObj>
                </mc:Choice>
                <mc:Fallback>
                  <p:oleObj name="Ecuación" r:id="rId7" imgW="710891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6225" y="4548188"/>
                          <a:ext cx="1333500" cy="862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03677"/>
              </p:ext>
            </p:extLst>
          </p:nvPr>
        </p:nvGraphicFramePr>
        <p:xfrm>
          <a:off x="1801813" y="6140450"/>
          <a:ext cx="19097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cuación" r:id="rId9" imgW="1028520" imgH="279360" progId="Equation.3">
                  <p:embed/>
                </p:oleObj>
              </mc:Choice>
              <mc:Fallback>
                <p:oleObj name="Ecuación" r:id="rId9" imgW="1028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6140450"/>
                        <a:ext cx="19097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9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Switcheo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 lineal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usando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rotación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polarización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 lineal.</a:t>
            </a:r>
            <a:endParaRPr lang="en-US" sz="3200" dirty="0"/>
          </a:p>
        </p:txBody>
      </p:sp>
      <p:grpSp>
        <p:nvGrpSpPr>
          <p:cNvPr id="5" name="23 Grupo"/>
          <p:cNvGrpSpPr/>
          <p:nvPr/>
        </p:nvGrpSpPr>
        <p:grpSpPr>
          <a:xfrm>
            <a:off x="1600200" y="1524000"/>
            <a:ext cx="6423301" cy="2350532"/>
            <a:chOff x="1600200" y="1219200"/>
            <a:chExt cx="6423301" cy="2350532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1752600" y="2514600"/>
              <a:ext cx="28194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Elipse"/>
            <p:cNvSpPr/>
            <p:nvPr/>
          </p:nvSpPr>
          <p:spPr>
            <a:xfrm>
              <a:off x="1600200" y="1219200"/>
              <a:ext cx="304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953000" y="1752600"/>
              <a:ext cx="228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543628" y="3200400"/>
              <a:ext cx="1324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Polarizador</a:t>
              </a:r>
              <a:endParaRPr lang="en-US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4267200" y="1219200"/>
              <a:ext cx="304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rot="5400000" flipH="1" flipV="1">
              <a:off x="5106194" y="2056606"/>
              <a:ext cx="10668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6248400" y="2057400"/>
              <a:ext cx="1775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Transmisión</a:t>
              </a:r>
              <a:r>
                <a:rPr lang="en-US" dirty="0" smtClean="0"/>
                <a:t> para</a:t>
              </a:r>
            </a:p>
            <a:p>
              <a:r>
                <a:rPr lang="en-US" dirty="0" err="1" smtClean="0"/>
                <a:t>altas</a:t>
              </a:r>
              <a:r>
                <a:rPr lang="en-US" dirty="0" smtClean="0"/>
                <a:t> </a:t>
              </a:r>
              <a:r>
                <a:rPr lang="en-US" dirty="0" err="1" smtClean="0"/>
                <a:t>potencias</a:t>
              </a:r>
              <a:endParaRPr lang="en-US" dirty="0"/>
            </a:p>
          </p:txBody>
        </p:sp>
      </p:grpSp>
      <p:grpSp>
        <p:nvGrpSpPr>
          <p:cNvPr id="13" name="24 Grupo"/>
          <p:cNvGrpSpPr/>
          <p:nvPr/>
        </p:nvGrpSpPr>
        <p:grpSpPr>
          <a:xfrm>
            <a:off x="1600200" y="3962400"/>
            <a:ext cx="6423301" cy="2350532"/>
            <a:chOff x="1600200" y="1219200"/>
            <a:chExt cx="6423301" cy="2350532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1752600" y="2514600"/>
              <a:ext cx="28194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Elipse"/>
            <p:cNvSpPr/>
            <p:nvPr/>
          </p:nvSpPr>
          <p:spPr>
            <a:xfrm>
              <a:off x="1600200" y="1219200"/>
              <a:ext cx="304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953000" y="1752600"/>
              <a:ext cx="228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543628" y="3200400"/>
              <a:ext cx="139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Polarizador</a:t>
              </a:r>
              <a:endParaRPr lang="en-US" dirty="0"/>
            </a:p>
          </p:txBody>
        </p:sp>
        <p:sp>
          <p:nvSpPr>
            <p:cNvPr id="18" name="17 Elipse"/>
            <p:cNvSpPr/>
            <p:nvPr/>
          </p:nvSpPr>
          <p:spPr>
            <a:xfrm rot="5400000">
              <a:off x="3962400" y="1600200"/>
              <a:ext cx="304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 de flecha"/>
            <p:cNvCxnSpPr/>
            <p:nvPr/>
          </p:nvCxnSpPr>
          <p:spPr>
            <a:xfrm rot="5400000" flipH="1" flipV="1">
              <a:off x="5448300" y="2323306"/>
              <a:ext cx="3810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6248400" y="2057400"/>
              <a:ext cx="1775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Transmisión</a:t>
              </a:r>
              <a:r>
                <a:rPr lang="en-US" dirty="0" smtClean="0"/>
                <a:t> para</a:t>
              </a:r>
            </a:p>
            <a:p>
              <a:r>
                <a:rPr lang="en-US" dirty="0" smtClean="0"/>
                <a:t> </a:t>
              </a:r>
              <a:r>
                <a:rPr lang="en-US" dirty="0" err="1" smtClean="0"/>
                <a:t>bajas</a:t>
              </a:r>
              <a:r>
                <a:rPr lang="en-US" dirty="0" smtClean="0"/>
                <a:t> </a:t>
              </a:r>
              <a:r>
                <a:rPr lang="en-US" dirty="0" err="1" smtClean="0"/>
                <a:t>potencias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5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9074" y="4093739"/>
            <a:ext cx="3606800" cy="2705100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00167"/>
              </p:ext>
            </p:extLst>
          </p:nvPr>
        </p:nvGraphicFramePr>
        <p:xfrm>
          <a:off x="690418" y="5173859"/>
          <a:ext cx="368422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cuación" r:id="rId4" imgW="1396394" imgH="444307" progId="Equation.3">
                  <p:embed/>
                </p:oleObj>
              </mc:Choice>
              <mc:Fallback>
                <p:oleObj name="Ecuación" r:id="rId4" imgW="139639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8" y="5173859"/>
                        <a:ext cx="368422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51241"/>
              </p:ext>
            </p:extLst>
          </p:nvPr>
        </p:nvGraphicFramePr>
        <p:xfrm>
          <a:off x="2755991" y="6211464"/>
          <a:ext cx="219128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cuación" r:id="rId6" imgW="799753" imgH="241195" progId="Equation.3">
                  <p:embed/>
                </p:oleObj>
              </mc:Choice>
              <mc:Fallback>
                <p:oleObj name="Ecuación" r:id="rId6" imgW="79975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91" y="6211464"/>
                        <a:ext cx="219128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 de flecha"/>
          <p:cNvCxnSpPr/>
          <p:nvPr/>
        </p:nvCxnSpPr>
        <p:spPr>
          <a:xfrm flipV="1">
            <a:off x="5252074" y="6379739"/>
            <a:ext cx="533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65550"/>
              </p:ext>
            </p:extLst>
          </p:nvPr>
        </p:nvGraphicFramePr>
        <p:xfrm>
          <a:off x="1109492" y="2725587"/>
          <a:ext cx="6761163" cy="88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cuación" r:id="rId8" imgW="2895600" imgH="533400" progId="Equation.3">
                  <p:embed/>
                </p:oleObj>
              </mc:Choice>
              <mc:Fallback>
                <p:oleObj name="Ecuación" r:id="rId8" imgW="289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92" y="2725587"/>
                        <a:ext cx="6761163" cy="884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222874" y="3824658"/>
            <a:ext cx="7345051" cy="538162"/>
            <a:chOff x="297071" y="1747838"/>
            <a:chExt cx="7345051" cy="538162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297071" y="1747838"/>
            <a:ext cx="4884529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Ecuación" r:id="rId10" imgW="1651000" imgH="254000" progId="Equation.3">
                    <p:embed/>
                  </p:oleObj>
                </mc:Choice>
                <mc:Fallback>
                  <p:oleObj name="Ecuación" r:id="rId10" imgW="16510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071" y="1747838"/>
                          <a:ext cx="4884529" cy="538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10 CuadroTexto"/>
            <p:cNvSpPr txBox="1"/>
            <p:nvPr/>
          </p:nvSpPr>
          <p:spPr>
            <a:xfrm>
              <a:off x="5592971" y="1828800"/>
              <a:ext cx="2049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Transmisiones bajas</a:t>
              </a:r>
              <a:endParaRPr lang="es-ES" dirty="0"/>
            </a:p>
          </p:txBody>
        </p:sp>
      </p:grpSp>
      <p:grpSp>
        <p:nvGrpSpPr>
          <p:cNvPr id="12" name="9 Grupo"/>
          <p:cNvGrpSpPr/>
          <p:nvPr/>
        </p:nvGrpSpPr>
        <p:grpSpPr>
          <a:xfrm>
            <a:off x="222874" y="4525787"/>
            <a:ext cx="5313577" cy="700306"/>
            <a:chOff x="68902" y="1774825"/>
            <a:chExt cx="5313577" cy="700306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68902" y="1774825"/>
            <a:ext cx="356870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cuación" r:id="rId12" imgW="1206500" imgH="228600" progId="Equation.3">
                    <p:embed/>
                  </p:oleObj>
                </mc:Choice>
                <mc:Fallback>
                  <p:oleObj name="Ecuación" r:id="rId12" imgW="1206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02" y="1774825"/>
                          <a:ext cx="3568700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13 CuadroTexto"/>
            <p:cNvSpPr txBox="1"/>
            <p:nvPr/>
          </p:nvSpPr>
          <p:spPr>
            <a:xfrm>
              <a:off x="4336102" y="1828800"/>
              <a:ext cx="1046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Potencia </a:t>
              </a:r>
            </a:p>
            <a:p>
              <a:r>
                <a:rPr lang="es-ES" dirty="0" smtClean="0"/>
                <a:t>Crítica </a:t>
              </a:r>
              <a:endParaRPr lang="es-ES" dirty="0"/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4313116" y="998134"/>
            <a:ext cx="3336966" cy="1828800"/>
            <a:chOff x="1295400" y="1828800"/>
            <a:chExt cx="4572000" cy="2514600"/>
          </a:xfrm>
        </p:grpSpPr>
        <p:sp>
          <p:nvSpPr>
            <p:cNvPr id="28" name="Oval 2"/>
            <p:cNvSpPr/>
            <p:nvPr/>
          </p:nvSpPr>
          <p:spPr>
            <a:xfrm>
              <a:off x="1752071" y="2895260"/>
              <a:ext cx="914673" cy="3816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19"/>
            <p:cNvCxnSpPr/>
            <p:nvPr/>
          </p:nvCxnSpPr>
          <p:spPr>
            <a:xfrm flipV="1">
              <a:off x="1295436" y="3220811"/>
              <a:ext cx="591518" cy="20830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0"/>
            <p:cNvCxnSpPr/>
            <p:nvPr/>
          </p:nvCxnSpPr>
          <p:spPr>
            <a:xfrm>
              <a:off x="1295436" y="2743087"/>
              <a:ext cx="591518" cy="20830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1"/>
            <p:cNvCxnSpPr/>
            <p:nvPr/>
          </p:nvCxnSpPr>
          <p:spPr>
            <a:xfrm>
              <a:off x="2533267" y="3220811"/>
              <a:ext cx="591517" cy="20830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2"/>
            <p:cNvCxnSpPr/>
            <p:nvPr/>
          </p:nvCxnSpPr>
          <p:spPr>
            <a:xfrm flipV="1">
              <a:off x="2533267" y="2743087"/>
              <a:ext cx="591517" cy="20830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23"/>
            <p:cNvSpPr/>
            <p:nvPr/>
          </p:nvSpPr>
          <p:spPr>
            <a:xfrm>
              <a:off x="3047508" y="1828800"/>
              <a:ext cx="2819892" cy="2514600"/>
            </a:xfrm>
            <a:prstGeom prst="arc">
              <a:avLst>
                <a:gd name="adj1" fmla="val 11634315"/>
                <a:gd name="adj2" fmla="val 10022599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618544" y="1302934"/>
            <a:ext cx="773738" cy="3693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Input</a:t>
            </a:r>
          </a:p>
        </p:txBody>
      </p:sp>
      <p:cxnSp>
        <p:nvCxnSpPr>
          <p:cNvPr id="35" name="Straight Arrow Connector 5"/>
          <p:cNvCxnSpPr/>
          <p:nvPr/>
        </p:nvCxnSpPr>
        <p:spPr bwMode="auto">
          <a:xfrm>
            <a:off x="2697082" y="1531534"/>
            <a:ext cx="1119187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6"/>
          <p:cNvCxnSpPr/>
          <p:nvPr/>
        </p:nvCxnSpPr>
        <p:spPr bwMode="auto">
          <a:xfrm rot="11040000" flipV="1">
            <a:off x="2699042" y="2256254"/>
            <a:ext cx="1119187" cy="952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1577146" y="2141134"/>
            <a:ext cx="967536" cy="47005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Output</a:t>
            </a: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6806998" y="1379134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5978114" y="1607734"/>
            <a:ext cx="681368" cy="47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loop</a:t>
            </a:r>
          </a:p>
        </p:txBody>
      </p:sp>
      <p:graphicFrame>
        <p:nvGraphicFramePr>
          <p:cNvPr id="40" name="3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14548"/>
              </p:ext>
            </p:extLst>
          </p:nvPr>
        </p:nvGraphicFramePr>
        <p:xfrm>
          <a:off x="5135482" y="1150534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cuación" r:id="rId14" imgW="152334" imgH="139639" progId="Equation.3">
                  <p:embed/>
                </p:oleObj>
              </mc:Choice>
              <mc:Fallback>
                <p:oleObj name="Ecuación" r:id="rId14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482" y="1150534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39621"/>
              </p:ext>
            </p:extLst>
          </p:nvPr>
        </p:nvGraphicFramePr>
        <p:xfrm>
          <a:off x="4678282" y="2504549"/>
          <a:ext cx="838200" cy="32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cuación" r:id="rId16" imgW="329914" imgH="177646" progId="Equation.3">
                  <p:embed/>
                </p:oleObj>
              </mc:Choice>
              <mc:Fallback>
                <p:oleObj name="Ecuación" r:id="rId16" imgW="3299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282" y="2504549"/>
                        <a:ext cx="838200" cy="32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Nonlinear Optical Loop Mirror (NOLM)</a:t>
            </a:r>
          </a:p>
        </p:txBody>
      </p:sp>
    </p:spTree>
    <p:extLst>
      <p:ext uri="{BB962C8B-B14F-4D97-AF65-F5344CB8AC3E}">
        <p14:creationId xmlns:p14="http://schemas.microsoft.com/office/powerpoint/2010/main" val="34439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All-fiber ring soliton laser mode locked with a nonlinear mirror</a:t>
            </a:r>
            <a:endParaRPr lang="es-MX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623731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Irl</a:t>
            </a:r>
            <a:r>
              <a:rPr lang="es-MX" b="1" dirty="0"/>
              <a:t> </a:t>
            </a:r>
            <a:r>
              <a:rPr lang="es-MX" dirty="0"/>
              <a:t>N. </a:t>
            </a:r>
            <a:r>
              <a:rPr lang="es-MX" dirty="0" err="1"/>
              <a:t>Duling</a:t>
            </a:r>
            <a:r>
              <a:rPr lang="es-MX" dirty="0"/>
              <a:t> </a:t>
            </a:r>
            <a:r>
              <a:rPr lang="es-MX" dirty="0" smtClean="0"/>
              <a:t>III, 1991</a:t>
            </a: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0" t="36731" r="8314" b="20522"/>
          <a:stretch/>
        </p:blipFill>
        <p:spPr bwMode="auto">
          <a:xfrm>
            <a:off x="241143" y="2132856"/>
            <a:ext cx="46188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16744" r="47692" b="23927"/>
          <a:stretch/>
        </p:blipFill>
        <p:spPr bwMode="auto">
          <a:xfrm>
            <a:off x="5076056" y="1311382"/>
            <a:ext cx="3130536" cy="490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1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Efectos no lineales.</a:t>
            </a:r>
            <a:endParaRPr lang="es-MX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415001"/>
              </p:ext>
            </p:extLst>
          </p:nvPr>
        </p:nvGraphicFramePr>
        <p:xfrm>
          <a:off x="2166113" y="2204864"/>
          <a:ext cx="40243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cuación" r:id="rId3" imgW="2146300" imgH="241300" progId="Equation.3">
                  <p:embed/>
                </p:oleObj>
              </mc:Choice>
              <mc:Fallback>
                <p:oleObj name="Ecuación" r:id="rId3" imgW="214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113" y="2204864"/>
                        <a:ext cx="402431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13"/>
          <p:cNvSpPr txBox="1"/>
          <p:nvPr/>
        </p:nvSpPr>
        <p:spPr>
          <a:xfrm>
            <a:off x="392678" y="2874320"/>
            <a:ext cx="807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material cristalino es centro simétrico, un sistema de referencia cartesiano puede ser elegido de tal manera que para cada característica ( por ejemplo la posición de un átomo ) en la posición </a:t>
            </a:r>
            <a:r>
              <a:rPr lang="es-ES" dirty="0" err="1" smtClean="0"/>
              <a:t>xyz</a:t>
            </a:r>
            <a:r>
              <a:rPr lang="es-ES" dirty="0" smtClean="0"/>
              <a:t> hay un equivalente en posición -x -y- z.</a:t>
            </a:r>
            <a:endParaRPr lang="es-ES" dirty="0"/>
          </a:p>
        </p:txBody>
      </p:sp>
      <p:pic>
        <p:nvPicPr>
          <p:cNvPr id="9" name="Picture 9" descr="https://upload.wikimedia.org/wikipedia/commons/thumb/a/a9/Centrosymmetry-_Benzene.png/150px-Centrosymmetry-_Benzen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5863"/>
            <a:ext cx="14287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347864" y="4437112"/>
            <a:ext cx="413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Benzeno</a:t>
            </a:r>
            <a:r>
              <a:rPr lang="es-ES" dirty="0" smtClean="0"/>
              <a:t> es una molécula centro simétrica</a:t>
            </a:r>
            <a:endParaRPr lang="es-ES" dirty="0"/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3890237" y="2118236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106261" y="2127239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31419"/>
              </p:ext>
            </p:extLst>
          </p:nvPr>
        </p:nvGraphicFramePr>
        <p:xfrm>
          <a:off x="1677988" y="1196975"/>
          <a:ext cx="48577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cuación" r:id="rId7" imgW="2590560" imgH="419040" progId="Equation.3">
                  <p:embed/>
                </p:oleObj>
              </mc:Choice>
              <mc:Fallback>
                <p:oleObj name="Ecuación" r:id="rId7" imgW="2590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1196975"/>
                        <a:ext cx="48577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Soliton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27557"/>
              </p:ext>
            </p:extLst>
          </p:nvPr>
        </p:nvGraphicFramePr>
        <p:xfrm>
          <a:off x="4943475" y="1556792"/>
          <a:ext cx="3743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1765300" imgH="203200" progId="Equation.3">
                  <p:embed/>
                </p:oleObj>
              </mc:Choice>
              <mc:Fallback>
                <p:oleObj name="Equation" r:id="rId3" imgW="1765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556792"/>
                        <a:ext cx="37433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19661"/>
              </p:ext>
            </p:extLst>
          </p:nvPr>
        </p:nvGraphicFramePr>
        <p:xfrm>
          <a:off x="481120" y="1412776"/>
          <a:ext cx="34813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5" imgW="2146300" imgH="482600" progId="">
                  <p:embed/>
                </p:oleObj>
              </mc:Choice>
              <mc:Fallback>
                <p:oleObj name="Equation" r:id="rId5" imgW="21463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20" y="1412776"/>
                        <a:ext cx="34813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47591"/>
              </p:ext>
            </p:extLst>
          </p:nvPr>
        </p:nvGraphicFramePr>
        <p:xfrm>
          <a:off x="3203848" y="2636912"/>
          <a:ext cx="17287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cuación" r:id="rId7" imgW="939392" imgH="495085" progId="Equation.3">
                  <p:embed/>
                </p:oleObj>
              </mc:Choice>
              <mc:Fallback>
                <p:oleObj name="Ecuación" r:id="rId7" imgW="939392" imgH="495085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636912"/>
                        <a:ext cx="17287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836" y="3573016"/>
            <a:ext cx="41510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1305" y="3573017"/>
            <a:ext cx="4366451" cy="258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296919" y="6309320"/>
            <a:ext cx="56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671203" y="630932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620000" cy="1143000"/>
          </a:xfrm>
        </p:spPr>
        <p:txBody>
          <a:bodyPr/>
          <a:lstStyle/>
          <a:p>
            <a:pPr algn="ctr"/>
            <a:r>
              <a:rPr lang="es-MX" dirty="0" smtClean="0"/>
              <a:t>¡GRACIAS!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57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71550" y="1196975"/>
          <a:ext cx="62150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cuación" r:id="rId3" imgW="3314700" imgH="355600" progId="Equation.3">
                  <p:embed/>
                </p:oleObj>
              </mc:Choice>
              <mc:Fallback>
                <p:oleObj name="Ecuación" r:id="rId3" imgW="3314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96975"/>
                        <a:ext cx="621506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3717032"/>
            <a:ext cx="4515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Suma de </a:t>
            </a:r>
            <a:r>
              <a:rPr lang="en-US" dirty="0" err="1" smtClean="0"/>
              <a:t>frecuencias</a:t>
            </a:r>
            <a:r>
              <a:rPr lang="en-US" dirty="0" smtClean="0"/>
              <a:t>		</a:t>
            </a:r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=6/4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79786" y="2492896"/>
          <a:ext cx="20240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cuación" r:id="rId5" imgW="1079500" imgH="228600" progId="Equation.3">
                  <p:embed/>
                </p:oleObj>
              </mc:Choice>
              <mc:Fallback>
                <p:oleObj name="Ecuación" r:id="rId5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786" y="2492896"/>
                        <a:ext cx="20240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707904" y="2555612"/>
            <a:ext cx="258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w, 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negativa</a:t>
            </a:r>
            <a:r>
              <a:rPr lang="en-US" dirty="0" smtClean="0"/>
              <a:t>!!!!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1430652" y="320234"/>
            <a:ext cx="6049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Description </a:t>
            </a:r>
            <a:r>
              <a:rPr lang="en-US" sz="3200" dirty="0" err="1" smtClean="0">
                <a:solidFill>
                  <a:srgbClr val="0070C0"/>
                </a:solidFill>
              </a:rPr>
              <a:t>corta</a:t>
            </a:r>
            <a:r>
              <a:rPr lang="en-US" sz="3200" dirty="0" smtClean="0">
                <a:solidFill>
                  <a:srgbClr val="0070C0"/>
                </a:solidFill>
              </a:rPr>
              <a:t> de la </a:t>
            </a:r>
            <a:r>
              <a:rPr lang="en-US" sz="3200" dirty="0" err="1" smtClean="0">
                <a:solidFill>
                  <a:srgbClr val="0070C0"/>
                </a:solidFill>
              </a:rPr>
              <a:t>polarización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20072" y="42930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coeficientes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muestran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combinaciones</a:t>
            </a:r>
            <a:r>
              <a:rPr lang="en-US" dirty="0" smtClean="0"/>
              <a:t> de 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1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3 </a:t>
            </a:r>
            <a:r>
              <a:rPr lang="en-US" dirty="0" smtClean="0"/>
              <a:t> que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a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80205"/>
              </p:ext>
            </p:extLst>
          </p:nvPr>
        </p:nvGraphicFramePr>
        <p:xfrm>
          <a:off x="982663" y="2060575"/>
          <a:ext cx="29289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cuación" r:id="rId7" imgW="1562040" imgH="203040" progId="Equation.3">
                  <p:embed/>
                </p:oleObj>
              </mc:Choice>
              <mc:Fallback>
                <p:oleObj name="Ecuación" r:id="rId7" imgW="1562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060575"/>
                        <a:ext cx="29289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996950" y="4392910"/>
          <a:ext cx="22621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cuación" r:id="rId9" imgW="1205977" imgH="253890" progId="Equation.3">
                  <p:embed/>
                </p:oleObj>
              </mc:Choice>
              <mc:Fallback>
                <p:oleObj name="Ecuación" r:id="rId9" imgW="120597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392910"/>
                        <a:ext cx="226218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Rectángulo"/>
          <p:cNvSpPr/>
          <p:nvPr/>
        </p:nvSpPr>
        <p:spPr>
          <a:xfrm>
            <a:off x="899592" y="52419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armónico</a:t>
            </a:r>
            <a:r>
              <a:rPr lang="en-US" dirty="0" smtClean="0"/>
              <a:t>		</a:t>
            </a:r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=1/4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733425" y="5761038"/>
          <a:ext cx="2881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cuación" r:id="rId11" imgW="1536033" imgH="253890" progId="Equation.3">
                  <p:embed/>
                </p:oleObj>
              </mc:Choice>
              <mc:Fallback>
                <p:oleObj name="Ecuación" r:id="rId11" imgW="153603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761038"/>
                        <a:ext cx="2881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0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196752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 smtClean="0"/>
              <a:t>DC </a:t>
            </a:r>
            <a:r>
              <a:rPr lang="es-MX" i="1" dirty="0" err="1" smtClean="0"/>
              <a:t>Kerr</a:t>
            </a:r>
            <a:r>
              <a:rPr lang="es-MX" i="1" dirty="0" smtClean="0"/>
              <a:t> , cambio de índice de refracción si se aplica el campo eléctrico de corriente continua;</a:t>
            </a:r>
          </a:p>
          <a:p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=12/4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s-MX" dirty="0" smtClean="0"/>
              <a:t>AC </a:t>
            </a:r>
            <a:r>
              <a:rPr lang="es-MX" dirty="0" err="1" smtClean="0"/>
              <a:t>Kerr</a:t>
            </a:r>
            <a:r>
              <a:rPr lang="es-MX" dirty="0" smtClean="0"/>
              <a:t> , cambio de índice de refracción si se aplica otra onda electromagnética</a:t>
            </a:r>
            <a:r>
              <a:rPr lang="en-US" dirty="0" smtClean="0"/>
              <a:t>; </a:t>
            </a:r>
          </a:p>
          <a:p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=6/4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Dependecia</a:t>
            </a:r>
            <a:r>
              <a:rPr lang="en-US" dirty="0" smtClean="0"/>
              <a:t> del </a:t>
            </a:r>
            <a:r>
              <a:rPr lang="en-US" dirty="0" err="1" smtClean="0"/>
              <a:t>indice</a:t>
            </a:r>
            <a:r>
              <a:rPr lang="en-US" dirty="0" smtClean="0"/>
              <a:t> de </a:t>
            </a:r>
            <a:r>
              <a:rPr lang="en-US" dirty="0" err="1" smtClean="0"/>
              <a:t>refracción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intensidad</a:t>
            </a:r>
            <a:r>
              <a:rPr lang="en-US" dirty="0" smtClean="0"/>
              <a:t>.			                    </a:t>
            </a:r>
            <a:r>
              <a:rPr lang="en-US" i="1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=3/4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18670"/>
              </p:ext>
            </p:extLst>
          </p:nvPr>
        </p:nvGraphicFramePr>
        <p:xfrm>
          <a:off x="2843808" y="2060848"/>
          <a:ext cx="22621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cuación" r:id="rId3" imgW="1205977" imgH="215806" progId="Equation.3">
                  <p:embed/>
                </p:oleObj>
              </mc:Choice>
              <mc:Fallback>
                <p:oleObj name="Ecuación" r:id="rId3" imgW="120597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60848"/>
                        <a:ext cx="22621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81967"/>
              </p:ext>
            </p:extLst>
          </p:nvPr>
        </p:nvGraphicFramePr>
        <p:xfrm>
          <a:off x="2627784" y="3861048"/>
          <a:ext cx="2571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cuación" r:id="rId5" imgW="1371600" imgH="215900" progId="Equation.3">
                  <p:embed/>
                </p:oleObj>
              </mc:Choice>
              <mc:Fallback>
                <p:oleObj name="Ecuación" r:id="rId5" imgW="1371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861048"/>
                        <a:ext cx="25717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321461"/>
              </p:ext>
            </p:extLst>
          </p:nvPr>
        </p:nvGraphicFramePr>
        <p:xfrm>
          <a:off x="2987824" y="5877272"/>
          <a:ext cx="25003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cuación" r:id="rId7" imgW="1333500" imgH="215900" progId="Equation.3">
                  <p:embed/>
                </p:oleObj>
              </mc:Choice>
              <mc:Fallback>
                <p:oleObj name="Ecuación" r:id="rId7" imgW="1333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877272"/>
                        <a:ext cx="250031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9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Efectos</a:t>
            </a:r>
            <a:r>
              <a:rPr lang="en-US" sz="3200" dirty="0" smtClean="0"/>
              <a:t> </a:t>
            </a:r>
            <a:r>
              <a:rPr lang="en-US" sz="3200" dirty="0" err="1" smtClean="0"/>
              <a:t>conectados</a:t>
            </a:r>
            <a:r>
              <a:rPr lang="en-US" sz="3200" dirty="0" smtClean="0"/>
              <a:t> con la </a:t>
            </a:r>
            <a:r>
              <a:rPr lang="en-US" sz="3200" dirty="0" err="1" smtClean="0"/>
              <a:t>variación</a:t>
            </a:r>
            <a:r>
              <a:rPr lang="en-US" sz="3200" dirty="0" smtClean="0"/>
              <a:t> del </a:t>
            </a:r>
            <a:r>
              <a:rPr lang="en-US" sz="3200" dirty="0" err="1" smtClean="0"/>
              <a:t>indice</a:t>
            </a:r>
            <a:r>
              <a:rPr lang="en-US" sz="3200" dirty="0" smtClean="0"/>
              <a:t> de </a:t>
            </a:r>
            <a:r>
              <a:rPr lang="en-US" sz="3200" dirty="0" err="1" smtClean="0"/>
              <a:t>regracción</a:t>
            </a:r>
            <a:r>
              <a:rPr lang="en-US" sz="3200" dirty="0" smtClean="0"/>
              <a:t> </a:t>
            </a:r>
            <a:r>
              <a:rPr lang="en-US" sz="3200" dirty="0" err="1" smtClean="0"/>
              <a:t>debido</a:t>
            </a:r>
            <a:r>
              <a:rPr lang="en-US" sz="3200" dirty="0" smtClean="0"/>
              <a:t> a la </a:t>
            </a:r>
            <a:r>
              <a:rPr lang="en-US" sz="3200" dirty="0" err="1" smtClean="0"/>
              <a:t>intensidad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19872" y="1224112"/>
          <a:ext cx="191315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cuación" r:id="rId3" imgW="761760" imgH="228600" progId="Equation.3">
                  <p:embed/>
                </p:oleObj>
              </mc:Choice>
              <mc:Fallback>
                <p:oleObj name="Ecuación" r:id="rId3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224112"/>
                        <a:ext cx="1913153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5536" y="2767568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Estos</a:t>
            </a:r>
            <a:r>
              <a:rPr lang="en-US" sz="2400" dirty="0" smtClean="0"/>
              <a:t> </a:t>
            </a:r>
            <a:r>
              <a:rPr lang="en-US" sz="2400" dirty="0" err="1" smtClean="0"/>
              <a:t>efectos</a:t>
            </a:r>
            <a:r>
              <a:rPr lang="en-US" sz="2400" dirty="0" smtClean="0"/>
              <a:t> </a:t>
            </a:r>
            <a:r>
              <a:rPr lang="en-US" sz="2400" dirty="0" err="1" smtClean="0"/>
              <a:t>juegan</a:t>
            </a:r>
            <a:r>
              <a:rPr lang="en-US" sz="2400" dirty="0" smtClean="0"/>
              <a:t> un </a:t>
            </a:r>
          </a:p>
          <a:p>
            <a:r>
              <a:rPr lang="en-US" sz="2400" dirty="0" err="1" smtClean="0"/>
              <a:t>papel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Modulación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autofase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Solitones, </a:t>
            </a:r>
          </a:p>
          <a:p>
            <a:r>
              <a:rPr lang="en-US" sz="2400" dirty="0" err="1" smtClean="0"/>
              <a:t>Rompimiento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pulsos</a:t>
            </a:r>
            <a:r>
              <a:rPr lang="en-US" sz="2400" dirty="0"/>
              <a:t>,</a:t>
            </a:r>
            <a:endParaRPr lang="en-US" sz="2400" dirty="0" smtClean="0"/>
          </a:p>
          <a:p>
            <a:r>
              <a:rPr lang="en-US" sz="2400" dirty="0" err="1" smtClean="0"/>
              <a:t>Supercontinuo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Laseres</a:t>
            </a:r>
            <a:r>
              <a:rPr lang="en-US" sz="2400" dirty="0" smtClean="0"/>
              <a:t> mode-lock </a:t>
            </a:r>
            <a:r>
              <a:rPr lang="en-US" sz="2400" dirty="0" err="1" smtClean="0"/>
              <a:t>pasivos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Interferometros</a:t>
            </a:r>
            <a:r>
              <a:rPr lang="en-US" sz="2400" dirty="0" smtClean="0"/>
              <a:t> no </a:t>
            </a:r>
            <a:r>
              <a:rPr lang="en-US" sz="2400" dirty="0" err="1" smtClean="0"/>
              <a:t>lineales</a:t>
            </a:r>
            <a:endParaRPr lang="en-U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7611" y="3282127"/>
            <a:ext cx="25771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 </a:t>
            </a:r>
            <a:r>
              <a:rPr lang="en-US" sz="2000" dirty="0" err="1" smtClean="0"/>
              <a:t>cristales</a:t>
            </a:r>
            <a:r>
              <a:rPr lang="en-US" sz="2000" dirty="0" smtClean="0"/>
              <a:t> de </a:t>
            </a:r>
            <a:r>
              <a:rPr lang="en-US" sz="2000" dirty="0" err="1" smtClean="0"/>
              <a:t>silicio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3x10</a:t>
            </a:r>
            <a:r>
              <a:rPr lang="en-US" sz="2000" baseline="30000" dirty="0" smtClean="0"/>
              <a:t>-20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/W</a:t>
            </a:r>
          </a:p>
          <a:p>
            <a:endParaRPr lang="en-US" sz="2000" dirty="0" smtClean="0"/>
          </a:p>
          <a:p>
            <a:r>
              <a:rPr lang="en-US" sz="2000" dirty="0" smtClean="0"/>
              <a:t>Con un </a:t>
            </a:r>
            <a:r>
              <a:rPr lang="en-US" sz="2000" dirty="0" err="1" smtClean="0"/>
              <a:t>haz</a:t>
            </a:r>
            <a:r>
              <a:rPr lang="en-US" sz="2000" dirty="0" smtClean="0"/>
              <a:t> de 1W.</a:t>
            </a:r>
          </a:p>
          <a:p>
            <a:pPr algn="ctr"/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n</a:t>
            </a:r>
            <a:r>
              <a:rPr lang="en-US" sz="2000" dirty="0" smtClean="0"/>
              <a:t> = 6x10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764704"/>
            <a:ext cx="77724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Stimulated Raman scattering 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043608" y="2636912"/>
            <a:ext cx="6205537" cy="1590675"/>
            <a:chOff x="241" y="935"/>
            <a:chExt cx="3909" cy="1002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1066" y="1026"/>
            <a:ext cx="2148" cy="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CorelDRAW" r:id="rId3" imgW="3398760" imgH="1095120" progId="">
                    <p:embed/>
                  </p:oleObj>
                </mc:Choice>
                <mc:Fallback>
                  <p:oleObj name="CorelDRAW" r:id="rId3" imgW="3398760" imgH="10951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1026"/>
                          <a:ext cx="2148" cy="6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41" y="935"/>
              <a:ext cx="82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Times New Roman" pitchFamily="18" charset="0"/>
                </a:rPr>
                <a:t>Bombeo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1550 nm</a:t>
              </a:r>
              <a:endPara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144" y="947"/>
              <a:ext cx="9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err="1" smtClean="0">
                  <a:solidFill>
                    <a:srgbClr val="C0504D"/>
                  </a:solidFill>
                  <a:latin typeface="Times New Roman" pitchFamily="18" charset="0"/>
                </a:rPr>
                <a:t>Bombeo</a:t>
              </a:r>
              <a:r>
                <a:rPr lang="en-US" sz="2000" b="1" kern="0" dirty="0" smtClean="0">
                  <a:solidFill>
                    <a:srgbClr val="C0504D"/>
                  </a:solidFill>
                  <a:latin typeface="Times New Roman" pitchFamily="18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parásito</a:t>
              </a:r>
              <a:endPara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189" y="1491"/>
              <a:ext cx="9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</a:rPr>
                <a:t>Stokes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1660 nm</a:t>
              </a:r>
              <a:endPara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345" y="989439"/>
            <a:ext cx="5333404" cy="395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45131" y="404664"/>
            <a:ext cx="824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Efecto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Ramman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considerando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niveles</a:t>
            </a:r>
            <a:r>
              <a:rPr lang="en-US" sz="3200" dirty="0" smtClean="0">
                <a:solidFill>
                  <a:srgbClr val="0070C0"/>
                </a:solidFill>
              </a:rPr>
              <a:t> de </a:t>
            </a:r>
            <a:r>
              <a:rPr lang="en-US" sz="3200" dirty="0" err="1" smtClean="0">
                <a:solidFill>
                  <a:srgbClr val="0070C0"/>
                </a:solidFill>
              </a:rPr>
              <a:t>energía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5157192"/>
            <a:ext cx="713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dirty="0" smtClean="0"/>
              <a:t>Diagrama de niveles de energía para efecto </a:t>
            </a:r>
            <a:r>
              <a:rPr lang="es-ES" b="1" i="1" dirty="0" err="1" smtClean="0"/>
              <a:t>Ramman</a:t>
            </a:r>
            <a:r>
              <a:rPr lang="es-ES" b="1" i="1" dirty="0" smtClean="0"/>
              <a:t>. ( a) Primer Stokes,</a:t>
            </a:r>
          </a:p>
          <a:p>
            <a:pPr algn="ctr"/>
            <a:r>
              <a:rPr lang="es-ES" b="1" i="1" dirty="0" smtClean="0"/>
              <a:t> ( b )Segundo Stokes,( c) Primer anti- Stokes, </a:t>
            </a:r>
          </a:p>
          <a:p>
            <a:pPr algn="ctr"/>
            <a:r>
              <a:rPr lang="es-ES" b="1" i="1" dirty="0" smtClean="0"/>
              <a:t>( d) Anti- Stokes paramétrico .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6532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Diferentes direcciones en los que sucede efecto </a:t>
            </a:r>
            <a:r>
              <a:rPr lang="es-MX" dirty="0" err="1" smtClean="0"/>
              <a:t>Ramman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700486" y="1766764"/>
          <a:ext cx="34099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3398760" imgH="1095120" progId="">
                  <p:embed/>
                </p:oleObj>
              </mc:Choice>
              <mc:Fallback>
                <p:oleObj name="CorelDRAW" r:id="rId3" imgW="3398760" imgH="1095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486" y="1766764"/>
                        <a:ext cx="34099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89524" y="4211796"/>
            <a:ext cx="1958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</a:rPr>
              <a:t>Bombeo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1550 nm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14 Grupo"/>
          <p:cNvGrpSpPr/>
          <p:nvPr/>
        </p:nvGrpSpPr>
        <p:grpSpPr>
          <a:xfrm>
            <a:off x="2267744" y="3769371"/>
            <a:ext cx="4000872" cy="1418455"/>
            <a:chOff x="-1676400" y="1371600"/>
            <a:chExt cx="10896600" cy="4171185"/>
          </a:xfrm>
        </p:grpSpPr>
        <p:grpSp>
          <p:nvGrpSpPr>
            <p:cNvPr id="8" name="7 Grupo"/>
            <p:cNvGrpSpPr/>
            <p:nvPr/>
          </p:nvGrpSpPr>
          <p:grpSpPr>
            <a:xfrm>
              <a:off x="228600" y="1371600"/>
              <a:ext cx="8991600" cy="3429000"/>
              <a:chOff x="0" y="1371600"/>
              <a:chExt cx="7239000" cy="2744788"/>
            </a:xfrm>
          </p:grpSpPr>
          <p:sp>
            <p:nvSpPr>
              <p:cNvPr id="11" name="2 Elipse"/>
              <p:cNvSpPr/>
              <p:nvPr/>
            </p:nvSpPr>
            <p:spPr>
              <a:xfrm>
                <a:off x="1828800" y="1371600"/>
                <a:ext cx="2743200" cy="2743200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3 Elipse"/>
              <p:cNvSpPr/>
              <p:nvPr/>
            </p:nvSpPr>
            <p:spPr>
              <a:xfrm>
                <a:off x="2743200" y="1371600"/>
                <a:ext cx="2743200" cy="2743200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4 Elipse"/>
              <p:cNvSpPr/>
              <p:nvPr/>
            </p:nvSpPr>
            <p:spPr>
              <a:xfrm>
                <a:off x="2286000" y="1371600"/>
                <a:ext cx="2743200" cy="2743200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6 Conector recto"/>
              <p:cNvCxnSpPr/>
              <p:nvPr/>
            </p:nvCxnSpPr>
            <p:spPr>
              <a:xfrm>
                <a:off x="0" y="4114800"/>
                <a:ext cx="7239000" cy="1588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9 Conector recto de flecha"/>
            <p:cNvCxnSpPr/>
            <p:nvPr/>
          </p:nvCxnSpPr>
          <p:spPr>
            <a:xfrm>
              <a:off x="-1676400" y="4182197"/>
              <a:ext cx="1676401" cy="54220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1 Conector recto de flecha"/>
            <p:cNvCxnSpPr/>
            <p:nvPr/>
          </p:nvCxnSpPr>
          <p:spPr>
            <a:xfrm flipH="1">
              <a:off x="-1676400" y="4800599"/>
              <a:ext cx="1600204" cy="74218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1 Conector recto de flecha"/>
          <p:cNvCxnSpPr/>
          <p:nvPr/>
        </p:nvCxnSpPr>
        <p:spPr>
          <a:xfrm flipH="1">
            <a:off x="6389178" y="4909525"/>
            <a:ext cx="631094" cy="3164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43608" y="1979548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</a:rPr>
              <a:t>Bombeo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259632" y="2566645"/>
            <a:ext cx="1092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Entrada Stokes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069558" y="2636912"/>
            <a:ext cx="1382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 Stokes</a:t>
            </a:r>
          </a:p>
          <a:p>
            <a:pPr algn="ctr"/>
            <a:r>
              <a:rPr lang="en-US" dirty="0" err="1" smtClean="0">
                <a:latin typeface="Times New Roman" pitchFamily="18" charset="0"/>
              </a:rPr>
              <a:t>Amplicado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020272" y="4481283"/>
            <a:ext cx="1092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Entrada Stokes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84982" y="4949049"/>
            <a:ext cx="1382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 Stokes</a:t>
            </a:r>
          </a:p>
          <a:p>
            <a:pPr algn="ctr"/>
            <a:r>
              <a:rPr lang="en-US" dirty="0" err="1" smtClean="0">
                <a:latin typeface="Times New Roman" pitchFamily="18" charset="0"/>
              </a:rPr>
              <a:t>Amplicado</a:t>
            </a: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Arreglo experimental para el efecto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Brillouin</a:t>
            </a:r>
            <a:endParaRPr lang="es-MX" dirty="0"/>
          </a:p>
        </p:txBody>
      </p:sp>
      <p:grpSp>
        <p:nvGrpSpPr>
          <p:cNvPr id="15" name="14 Grupo"/>
          <p:cNvGrpSpPr/>
          <p:nvPr/>
        </p:nvGrpSpPr>
        <p:grpSpPr>
          <a:xfrm>
            <a:off x="2123728" y="2276872"/>
            <a:ext cx="4623549" cy="1368152"/>
            <a:chOff x="-1634173" y="1371600"/>
            <a:chExt cx="10854373" cy="3869302"/>
          </a:xfrm>
        </p:grpSpPr>
        <p:grpSp>
          <p:nvGrpSpPr>
            <p:cNvPr id="16" name="15 Grupo"/>
            <p:cNvGrpSpPr/>
            <p:nvPr/>
          </p:nvGrpSpPr>
          <p:grpSpPr>
            <a:xfrm>
              <a:off x="228600" y="1371600"/>
              <a:ext cx="8991600" cy="3429000"/>
              <a:chOff x="0" y="1371600"/>
              <a:chExt cx="7239000" cy="2744788"/>
            </a:xfrm>
          </p:grpSpPr>
          <p:sp>
            <p:nvSpPr>
              <p:cNvPr id="19" name="18 Elipse"/>
              <p:cNvSpPr/>
              <p:nvPr/>
            </p:nvSpPr>
            <p:spPr>
              <a:xfrm>
                <a:off x="1828800" y="1371600"/>
                <a:ext cx="2743200" cy="2743200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2743200" y="1371600"/>
                <a:ext cx="2743200" cy="2743200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2286000" y="1371600"/>
                <a:ext cx="2743200" cy="2743200"/>
              </a:xfrm>
              <a:prstGeom prst="ellipse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21 Conector recto"/>
              <p:cNvCxnSpPr/>
              <p:nvPr/>
            </p:nvCxnSpPr>
            <p:spPr>
              <a:xfrm>
                <a:off x="0" y="4114800"/>
                <a:ext cx="7239000" cy="1588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16 Conector recto de flecha"/>
            <p:cNvCxnSpPr/>
            <p:nvPr/>
          </p:nvCxnSpPr>
          <p:spPr>
            <a:xfrm>
              <a:off x="-1590289" y="4163598"/>
              <a:ext cx="1590290" cy="56080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H="1">
              <a:off x="-1634173" y="4800600"/>
              <a:ext cx="1557973" cy="44030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CuadroTexto"/>
          <p:cNvSpPr txBox="1"/>
          <p:nvPr/>
        </p:nvSpPr>
        <p:spPr>
          <a:xfrm>
            <a:off x="1264325" y="29249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259632" y="357301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Stokes</a:t>
            </a:r>
            <a:endParaRPr lang="en-U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600200" y="4648200"/>
            <a:ext cx="6849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contraria</a:t>
            </a:r>
            <a:r>
              <a:rPr lang="en-US" dirty="0" smtClean="0"/>
              <a:t> de </a:t>
            </a:r>
            <a:r>
              <a:rPr lang="en-US" dirty="0" err="1" smtClean="0"/>
              <a:t>bombeo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cambio</a:t>
            </a:r>
            <a:r>
              <a:rPr lang="en-US" dirty="0" smtClean="0"/>
              <a:t> de </a:t>
            </a:r>
            <a:r>
              <a:rPr lang="en-US" dirty="0" err="1" smtClean="0"/>
              <a:t>frecuencia</a:t>
            </a:r>
            <a:r>
              <a:rPr lang="en-US" dirty="0" smtClean="0"/>
              <a:t> entre el </a:t>
            </a:r>
            <a:r>
              <a:rPr lang="en-US" dirty="0" err="1" smtClean="0"/>
              <a:t>bombeo</a:t>
            </a:r>
            <a:r>
              <a:rPr lang="en-US" dirty="0" smtClean="0"/>
              <a:t> y Stokes </a:t>
            </a:r>
            <a:r>
              <a:rPr lang="en-US" dirty="0" err="1" smtClean="0"/>
              <a:t>es</a:t>
            </a:r>
            <a:r>
              <a:rPr lang="en-US" dirty="0" smtClean="0"/>
              <a:t> al </a:t>
            </a:r>
            <a:r>
              <a:rPr lang="en-US" dirty="0" err="1" smtClean="0"/>
              <a:t>rededor</a:t>
            </a:r>
            <a:r>
              <a:rPr lang="en-US" dirty="0" smtClean="0"/>
              <a:t> 10 GHz.</a:t>
            </a:r>
          </a:p>
          <a:p>
            <a:r>
              <a:rPr lang="en-US" dirty="0" smtClean="0"/>
              <a:t>Y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longitud</a:t>
            </a:r>
            <a:r>
              <a:rPr lang="en-US" dirty="0" smtClean="0"/>
              <a:t> de </a:t>
            </a:r>
            <a:r>
              <a:rPr lang="en-US" dirty="0" err="1" smtClean="0"/>
              <a:t>onda</a:t>
            </a:r>
            <a:r>
              <a:rPr lang="en-US" dirty="0" smtClean="0"/>
              <a:t> al </a:t>
            </a:r>
            <a:r>
              <a:rPr lang="en-US" dirty="0" err="1" smtClean="0"/>
              <a:t>rededor</a:t>
            </a:r>
            <a:r>
              <a:rPr lang="en-US" dirty="0" smtClean="0"/>
              <a:t> de 0.01 nm</a:t>
            </a:r>
          </a:p>
        </p:txBody>
      </p:sp>
    </p:spTree>
    <p:extLst>
      <p:ext uri="{BB962C8B-B14F-4D97-AF65-F5344CB8AC3E}">
        <p14:creationId xmlns:p14="http://schemas.microsoft.com/office/powerpoint/2010/main" val="38282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272</TotalTime>
  <Words>559</Words>
  <Application>Microsoft Office PowerPoint</Application>
  <PresentationFormat>Presentación en pantalla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Adyacencia</vt:lpstr>
      <vt:lpstr>Ecuación</vt:lpstr>
      <vt:lpstr>CorelDRAW</vt:lpstr>
      <vt:lpstr>Equation</vt:lpstr>
      <vt:lpstr>Efectos no-lineales en láseres de fibra óptica</vt:lpstr>
      <vt:lpstr>Efectos no lineales.</vt:lpstr>
      <vt:lpstr>Presentación de PowerPoint</vt:lpstr>
      <vt:lpstr>Presentación de PowerPoint</vt:lpstr>
      <vt:lpstr>Efectos conectados con la variación del indice de regracción debido a la intensidad.</vt:lpstr>
      <vt:lpstr>Presentación de PowerPoint</vt:lpstr>
      <vt:lpstr>Presentación de PowerPoint</vt:lpstr>
      <vt:lpstr>Diferentes direcciones en los que sucede efecto Ramman.</vt:lpstr>
      <vt:lpstr>Arreglo experimental para el efecto Brillouin</vt:lpstr>
      <vt:lpstr>Una breve comparación</vt:lpstr>
      <vt:lpstr>Presentación de PowerPoint</vt:lpstr>
      <vt:lpstr>SRS lasers</vt:lpstr>
      <vt:lpstr>SRS lasers</vt:lpstr>
      <vt:lpstr>SRS lasers</vt:lpstr>
      <vt:lpstr>Presentación de PowerPoint</vt:lpstr>
      <vt:lpstr>Birrefringencia inducida por no-linealidades</vt:lpstr>
      <vt:lpstr>Switcheo no lineal usando la rotación de polarización no lineal.</vt:lpstr>
      <vt:lpstr>Nonlinear Optical Loop Mirror (NOLM)</vt:lpstr>
      <vt:lpstr>All-fiber ring soliton laser mode locked with a nonlinear mirror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Efectos no-lineales en láseres de fibra óptica</dc:title>
  <dc:creator>Alberto</dc:creator>
  <cp:lastModifiedBy>Alberto</cp:lastModifiedBy>
  <cp:revision>17</cp:revision>
  <dcterms:created xsi:type="dcterms:W3CDTF">2016-05-03T02:43:52Z</dcterms:created>
  <dcterms:modified xsi:type="dcterms:W3CDTF">2016-05-04T19:21:13Z</dcterms:modified>
</cp:coreProperties>
</file>