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717" r:id="rId2"/>
  </p:sldMasterIdLst>
  <p:sldIdLst>
    <p:sldId id="256" r:id="rId3"/>
    <p:sldId id="257" r:id="rId4"/>
    <p:sldId id="258" r:id="rId5"/>
    <p:sldId id="259" r:id="rId6"/>
    <p:sldId id="260" r:id="rId7"/>
    <p:sldId id="261" r:id="rId8"/>
    <p:sldId id="270" r:id="rId9"/>
    <p:sldId id="262" r:id="rId10"/>
    <p:sldId id="265" r:id="rId11"/>
    <p:sldId id="266" r:id="rId12"/>
    <p:sldId id="264" r:id="rId13"/>
    <p:sldId id="271" r:id="rId14"/>
    <p:sldId id="263" r:id="rId15"/>
    <p:sldId id="268" r:id="rId16"/>
    <p:sldId id="272" r:id="rId17"/>
    <p:sldId id="267" r:id="rId18"/>
    <p:sldId id="273"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5" r:id="rId33"/>
    <p:sldId id="286" r:id="rId34"/>
    <p:sldId id="288" r:id="rId35"/>
    <p:sldId id="289"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0977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2629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78E61D-D431-422C-9764-11DAFE33AB63}"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7321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ABE3C1-DBE1-495D-B57B-2849774B866A}" type="datetimeFigureOut">
              <a:rPr lang="en-US" smtClean="0"/>
              <a:t>5/2/2018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9866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9744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2017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7606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9256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75053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t>5/2/2018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41931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9409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31264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6459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1828315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5163694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4215738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9828020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4433919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4417182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091104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104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5/2/2018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682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8154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82014A1-A632-4878-A0D3-F52BA7563730}" type="datetimeFigureOut">
              <a:rPr lang="en-US" smtClean="0"/>
              <a:t>5/2/2018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87595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5/2/2018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6794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5842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51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5/2/2018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6997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D6E9DEC-419B-4CC5-A080-3B06BD5A8291}" type="datetimeFigureOut">
              <a:rPr lang="en-US" smtClean="0"/>
              <a:t>5/2/2018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743039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5/2/2018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5413562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cyd.conacyt.gob.mx/200/Articulos/Laseres/Laseres03.htm#a" TargetMode="External"/><Relationship Id="rId2" Type="http://schemas.openxmlformats.org/officeDocument/2006/relationships/hyperlink" Target="https://ferrosplanes.com/laser-fibra-ventajas/" TargetMode="External"/><Relationship Id="rId1" Type="http://schemas.openxmlformats.org/officeDocument/2006/relationships/slideLayout" Target="../slideLayouts/slideLayout13.xml"/><Relationship Id="rId6" Type="http://schemas.openxmlformats.org/officeDocument/2006/relationships/hyperlink" Target="https://inaoe.repositorioinstitucional.mx/jspui/bitstream/1009/148/1/MayaOrFM.pdf" TargetMode="External"/><Relationship Id="rId5" Type="http://schemas.openxmlformats.org/officeDocument/2006/relationships/hyperlink" Target="https://www.onsicom.es/breve-recorrido-historico-de-la-fibra-optica/" TargetMode="External"/><Relationship Id="rId4" Type="http://schemas.openxmlformats.org/officeDocument/2006/relationships/hyperlink" Target="http://bibliotecadigital.ilce.edu.mx/sites/ciencia/volumen2/ciencia3/084/htm/sec_7.ht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067" y="565443"/>
            <a:ext cx="5342988" cy="5342988"/>
          </a:xfrm>
          <a:prstGeom prst="rect">
            <a:avLst/>
          </a:prstGeom>
        </p:spPr>
      </p:pic>
    </p:spTree>
    <p:extLst>
      <p:ext uri="{BB962C8B-B14F-4D97-AF65-F5344CB8AC3E}">
        <p14:creationId xmlns:p14="http://schemas.microsoft.com/office/powerpoint/2010/main" val="2544725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a:effectLst>
                  <a:outerShdw blurRad="38100" dist="38100" dir="2700000" algn="tl">
                    <a:srgbClr val="000000">
                      <a:alpha val="43137"/>
                    </a:srgbClr>
                  </a:outerShdw>
                </a:effectLst>
              </a:rPr>
              <a:t>Principio de Funcionamiento</a:t>
            </a:r>
            <a:endParaRPr lang="es-CO" dirty="0"/>
          </a:p>
        </p:txBody>
      </p:sp>
      <p:pic>
        <p:nvPicPr>
          <p:cNvPr id="5" name="Imagen 4"/>
          <p:cNvPicPr>
            <a:picLocks noChangeAspect="1"/>
          </p:cNvPicPr>
          <p:nvPr/>
        </p:nvPicPr>
        <p:blipFill>
          <a:blip r:embed="rId2"/>
          <a:stretch>
            <a:fillRect/>
          </a:stretch>
        </p:blipFill>
        <p:spPr>
          <a:xfrm>
            <a:off x="3122613" y="2065867"/>
            <a:ext cx="5257800" cy="1038225"/>
          </a:xfrm>
          <a:prstGeom prst="rect">
            <a:avLst/>
          </a:prstGeom>
        </p:spPr>
      </p:pic>
      <p:pic>
        <p:nvPicPr>
          <p:cNvPr id="6" name="Imagen 5"/>
          <p:cNvPicPr>
            <a:picLocks noChangeAspect="1"/>
          </p:cNvPicPr>
          <p:nvPr/>
        </p:nvPicPr>
        <p:blipFill>
          <a:blip r:embed="rId3"/>
          <a:stretch>
            <a:fillRect/>
          </a:stretch>
        </p:blipFill>
        <p:spPr>
          <a:xfrm>
            <a:off x="4650369" y="3464951"/>
            <a:ext cx="2202287" cy="773185"/>
          </a:xfrm>
          <a:prstGeom prst="rect">
            <a:avLst/>
          </a:prstGeom>
        </p:spPr>
      </p:pic>
      <p:pic>
        <p:nvPicPr>
          <p:cNvPr id="7" name="Imagen 6"/>
          <p:cNvPicPr>
            <a:picLocks noChangeAspect="1"/>
          </p:cNvPicPr>
          <p:nvPr/>
        </p:nvPicPr>
        <p:blipFill>
          <a:blip r:embed="rId4"/>
          <a:stretch>
            <a:fillRect/>
          </a:stretch>
        </p:blipFill>
        <p:spPr>
          <a:xfrm>
            <a:off x="2960687" y="4598995"/>
            <a:ext cx="5581650" cy="1552575"/>
          </a:xfrm>
          <a:prstGeom prst="rect">
            <a:avLst/>
          </a:prstGeom>
        </p:spPr>
      </p:pic>
    </p:spTree>
    <p:extLst>
      <p:ext uri="{BB962C8B-B14F-4D97-AF65-F5344CB8AC3E}">
        <p14:creationId xmlns:p14="http://schemas.microsoft.com/office/powerpoint/2010/main" val="3348182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Principio de Funcionamiento</a:t>
            </a:r>
            <a:endParaRPr lang="es-CO" dirty="0"/>
          </a:p>
        </p:txBody>
      </p:sp>
      <p:pic>
        <p:nvPicPr>
          <p:cNvPr id="5" name="Imagen 4"/>
          <p:cNvPicPr>
            <a:picLocks noChangeAspect="1"/>
          </p:cNvPicPr>
          <p:nvPr/>
        </p:nvPicPr>
        <p:blipFill>
          <a:blip r:embed="rId2"/>
          <a:stretch>
            <a:fillRect/>
          </a:stretch>
        </p:blipFill>
        <p:spPr>
          <a:xfrm>
            <a:off x="2205574" y="2065867"/>
            <a:ext cx="7858125" cy="4362450"/>
          </a:xfrm>
          <a:prstGeom prst="rect">
            <a:avLst/>
          </a:prstGeom>
        </p:spPr>
      </p:pic>
    </p:spTree>
    <p:extLst>
      <p:ext uri="{BB962C8B-B14F-4D97-AF65-F5344CB8AC3E}">
        <p14:creationId xmlns:p14="http://schemas.microsoft.com/office/powerpoint/2010/main" val="224044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85798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Principio de Funcionamiento</a:t>
            </a:r>
            <a:endParaRPr lang="es-CO" dirty="0"/>
          </a:p>
        </p:txBody>
      </p:sp>
      <p:pic>
        <p:nvPicPr>
          <p:cNvPr id="5" name="Imagen 4"/>
          <p:cNvPicPr/>
          <p:nvPr/>
        </p:nvPicPr>
        <p:blipFill>
          <a:blip r:embed="rId2"/>
          <a:stretch>
            <a:fillRect/>
          </a:stretch>
        </p:blipFill>
        <p:spPr>
          <a:xfrm>
            <a:off x="7613605" y="3083483"/>
            <a:ext cx="4129222" cy="1900640"/>
          </a:xfrm>
          <a:prstGeom prst="rect">
            <a:avLst/>
          </a:prstGeom>
        </p:spPr>
      </p:pic>
      <p:pic>
        <p:nvPicPr>
          <p:cNvPr id="6" name="Imagen 5"/>
          <p:cNvPicPr/>
          <p:nvPr/>
        </p:nvPicPr>
        <p:blipFill>
          <a:blip r:embed="rId3"/>
          <a:stretch>
            <a:fillRect/>
          </a:stretch>
        </p:blipFill>
        <p:spPr>
          <a:xfrm>
            <a:off x="4544923" y="3083484"/>
            <a:ext cx="2413179" cy="1900639"/>
          </a:xfrm>
          <a:prstGeom prst="rect">
            <a:avLst/>
          </a:prstGeom>
        </p:spPr>
      </p:pic>
      <p:pic>
        <p:nvPicPr>
          <p:cNvPr id="7" name="Imagen 6"/>
          <p:cNvPicPr/>
          <p:nvPr/>
        </p:nvPicPr>
        <p:blipFill>
          <a:blip r:embed="rId4"/>
          <a:stretch>
            <a:fillRect/>
          </a:stretch>
        </p:blipFill>
        <p:spPr>
          <a:xfrm>
            <a:off x="685801" y="3083483"/>
            <a:ext cx="3203619" cy="1900640"/>
          </a:xfrm>
          <a:prstGeom prst="rect">
            <a:avLst/>
          </a:prstGeom>
        </p:spPr>
      </p:pic>
      <p:sp>
        <p:nvSpPr>
          <p:cNvPr id="8" name="Flecha derecha 7"/>
          <p:cNvSpPr/>
          <p:nvPr/>
        </p:nvSpPr>
        <p:spPr>
          <a:xfrm>
            <a:off x="3985179" y="3885401"/>
            <a:ext cx="463985" cy="296803"/>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derecha 8"/>
          <p:cNvSpPr/>
          <p:nvPr/>
        </p:nvSpPr>
        <p:spPr>
          <a:xfrm>
            <a:off x="7056005" y="3885400"/>
            <a:ext cx="463985" cy="296803"/>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6320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Principio de Funcionamiento</a:t>
            </a:r>
            <a:endParaRPr lang="es-CO" dirty="0"/>
          </a:p>
        </p:txBody>
      </p:sp>
      <p:pic>
        <p:nvPicPr>
          <p:cNvPr id="3" name="Imagen 2"/>
          <p:cNvPicPr>
            <a:picLocks noChangeAspect="1"/>
          </p:cNvPicPr>
          <p:nvPr/>
        </p:nvPicPr>
        <p:blipFill>
          <a:blip r:embed="rId2"/>
          <a:stretch>
            <a:fillRect/>
          </a:stretch>
        </p:blipFill>
        <p:spPr>
          <a:xfrm>
            <a:off x="3534714" y="2065867"/>
            <a:ext cx="5931257" cy="1642533"/>
          </a:xfrm>
          <a:prstGeom prst="rect">
            <a:avLst/>
          </a:prstGeom>
        </p:spPr>
      </p:pic>
      <p:pic>
        <p:nvPicPr>
          <p:cNvPr id="4" name="Imagen 3"/>
          <p:cNvPicPr>
            <a:picLocks noChangeAspect="1"/>
          </p:cNvPicPr>
          <p:nvPr/>
        </p:nvPicPr>
        <p:blipFill>
          <a:blip r:embed="rId3"/>
          <a:stretch>
            <a:fillRect/>
          </a:stretch>
        </p:blipFill>
        <p:spPr>
          <a:xfrm>
            <a:off x="3534714" y="4058388"/>
            <a:ext cx="5931258" cy="2448891"/>
          </a:xfrm>
          <a:prstGeom prst="rect">
            <a:avLst/>
          </a:prstGeom>
        </p:spPr>
      </p:pic>
    </p:spTree>
    <p:extLst>
      <p:ext uri="{BB962C8B-B14F-4D97-AF65-F5344CB8AC3E}">
        <p14:creationId xmlns:p14="http://schemas.microsoft.com/office/powerpoint/2010/main" val="183387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222966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Estructura Y componentes</a:t>
            </a:r>
            <a:endParaRPr lang="es-CO" dirty="0"/>
          </a:p>
        </p:txBody>
      </p:sp>
      <p:pic>
        <p:nvPicPr>
          <p:cNvPr id="4" name="Imagen 3"/>
          <p:cNvPicPr>
            <a:picLocks noChangeAspect="1"/>
          </p:cNvPicPr>
          <p:nvPr/>
        </p:nvPicPr>
        <p:blipFill>
          <a:blip r:embed="rId2"/>
          <a:stretch>
            <a:fillRect/>
          </a:stretch>
        </p:blipFill>
        <p:spPr>
          <a:xfrm>
            <a:off x="2081078" y="2683784"/>
            <a:ext cx="2981325" cy="2447925"/>
          </a:xfrm>
          <a:prstGeom prst="rect">
            <a:avLst/>
          </a:prstGeom>
        </p:spPr>
      </p:pic>
      <p:pic>
        <p:nvPicPr>
          <p:cNvPr id="5" name="Imagen 4"/>
          <p:cNvPicPr>
            <a:picLocks noChangeAspect="1"/>
          </p:cNvPicPr>
          <p:nvPr/>
        </p:nvPicPr>
        <p:blipFill>
          <a:blip r:embed="rId3"/>
          <a:stretch>
            <a:fillRect/>
          </a:stretch>
        </p:blipFill>
        <p:spPr>
          <a:xfrm>
            <a:off x="7112806" y="2207535"/>
            <a:ext cx="3305175" cy="3400425"/>
          </a:xfrm>
          <a:prstGeom prst="rect">
            <a:avLst/>
          </a:prstGeom>
        </p:spPr>
      </p:pic>
      <p:sp>
        <p:nvSpPr>
          <p:cNvPr id="6" name="Flecha derecha 5"/>
          <p:cNvSpPr/>
          <p:nvPr/>
        </p:nvSpPr>
        <p:spPr>
          <a:xfrm>
            <a:off x="5672809" y="3668845"/>
            <a:ext cx="829591" cy="477804"/>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p:cNvSpPr txBox="1"/>
          <p:nvPr/>
        </p:nvSpPr>
        <p:spPr>
          <a:xfrm>
            <a:off x="1751527" y="5370490"/>
            <a:ext cx="3310876" cy="369332"/>
          </a:xfrm>
          <a:prstGeom prst="rect">
            <a:avLst/>
          </a:prstGeom>
          <a:noFill/>
        </p:spPr>
        <p:txBody>
          <a:bodyPr wrap="square" rtlCol="0">
            <a:spAutoFit/>
          </a:bodyPr>
          <a:lstStyle/>
          <a:p>
            <a:pPr algn="ctr"/>
            <a:r>
              <a:rPr lang="es-CO" i="1" dirty="0" smtClean="0"/>
              <a:t>Cavidad </a:t>
            </a:r>
            <a:r>
              <a:rPr lang="es-CO" i="1" dirty="0" err="1" smtClean="0"/>
              <a:t>Fabry</a:t>
            </a:r>
            <a:r>
              <a:rPr lang="es-CO" i="1" dirty="0" smtClean="0"/>
              <a:t> </a:t>
            </a:r>
            <a:r>
              <a:rPr lang="es-CO" i="1" dirty="0" err="1" smtClean="0"/>
              <a:t>Perot</a:t>
            </a:r>
            <a:endParaRPr lang="es-CO" i="1" dirty="0"/>
          </a:p>
        </p:txBody>
      </p:sp>
      <p:sp>
        <p:nvSpPr>
          <p:cNvPr id="8" name="CuadroTexto 7"/>
          <p:cNvSpPr txBox="1"/>
          <p:nvPr/>
        </p:nvSpPr>
        <p:spPr>
          <a:xfrm>
            <a:off x="7328079" y="5898524"/>
            <a:ext cx="2936383" cy="646331"/>
          </a:xfrm>
          <a:prstGeom prst="rect">
            <a:avLst/>
          </a:prstGeom>
          <a:noFill/>
        </p:spPr>
        <p:txBody>
          <a:bodyPr wrap="square" rtlCol="0">
            <a:spAutoFit/>
          </a:bodyPr>
          <a:lstStyle/>
          <a:p>
            <a:pPr algn="ctr"/>
            <a:r>
              <a:rPr lang="es-CO" i="1" dirty="0" smtClean="0"/>
              <a:t>Cavidad de Anillo Unidireccional</a:t>
            </a:r>
            <a:endParaRPr lang="es-CO" i="1" dirty="0"/>
          </a:p>
        </p:txBody>
      </p:sp>
    </p:spTree>
    <p:extLst>
      <p:ext uri="{BB962C8B-B14F-4D97-AF65-F5344CB8AC3E}">
        <p14:creationId xmlns:p14="http://schemas.microsoft.com/office/powerpoint/2010/main" val="408840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3713294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3200876"/>
          </a:xfrm>
          <a:prstGeom prst="rect">
            <a:avLst/>
          </a:prstGeom>
          <a:noFill/>
        </p:spPr>
        <p:txBody>
          <a:bodyPr wrap="square" rtlCol="0">
            <a:spAutoFit/>
          </a:bodyPr>
          <a:lstStyle/>
          <a:p>
            <a:pPr algn="just"/>
            <a:r>
              <a:rPr lang="es-CO" i="1" dirty="0"/>
              <a:t>Se presentan las </a:t>
            </a:r>
            <a:r>
              <a:rPr lang="es-CO" i="1" dirty="0" smtClean="0"/>
              <a:t>técnicas </a:t>
            </a:r>
            <a:r>
              <a:rPr lang="es-CO" i="1" dirty="0"/>
              <a:t>para generar pulsos </a:t>
            </a:r>
            <a:r>
              <a:rPr lang="es-CO" i="1" dirty="0" smtClean="0"/>
              <a:t>rápidos, </a:t>
            </a:r>
            <a:r>
              <a:rPr lang="es-CO" i="1" dirty="0"/>
              <a:t>estos </a:t>
            </a:r>
            <a:r>
              <a:rPr lang="es-CO" i="1" dirty="0" smtClean="0"/>
              <a:t>métodos tienen la finalidad </a:t>
            </a:r>
            <a:r>
              <a:rPr lang="es-CO" i="1" dirty="0"/>
              <a:t>de obtener la mayor </a:t>
            </a:r>
            <a:r>
              <a:rPr lang="es-CO" i="1" dirty="0" smtClean="0"/>
              <a:t>energía </a:t>
            </a:r>
            <a:r>
              <a:rPr lang="es-CO" i="1" dirty="0"/>
              <a:t>posible y la menor </a:t>
            </a:r>
            <a:r>
              <a:rPr lang="es-CO" i="1" dirty="0" smtClean="0"/>
              <a:t>duración.</a:t>
            </a:r>
          </a:p>
          <a:p>
            <a:pPr algn="just"/>
            <a:endParaRPr lang="es-CO" i="1" dirty="0"/>
          </a:p>
          <a:p>
            <a:pPr marL="285750" indent="-285750" algn="just">
              <a:buFont typeface="Arial" panose="020B0604020202020204" pitchFamily="34" charset="0"/>
              <a:buChar char="•"/>
            </a:pPr>
            <a:r>
              <a:rPr lang="es-CO" sz="2000" i="1" dirty="0" smtClean="0"/>
              <a:t>Amarre de Modos</a:t>
            </a:r>
          </a:p>
          <a:p>
            <a:pPr lvl="1" algn="just"/>
            <a:endParaRPr lang="es-CO" sz="2000" i="1" dirty="0" smtClean="0"/>
          </a:p>
          <a:p>
            <a:pPr algn="just"/>
            <a:endParaRPr lang="es-CO" i="1" dirty="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pic>
        <p:nvPicPr>
          <p:cNvPr id="5" name="Imagen 4"/>
          <p:cNvPicPr>
            <a:picLocks noChangeAspect="1"/>
          </p:cNvPicPr>
          <p:nvPr/>
        </p:nvPicPr>
        <p:blipFill>
          <a:blip r:embed="rId2"/>
          <a:stretch>
            <a:fillRect/>
          </a:stretch>
        </p:blipFill>
        <p:spPr>
          <a:xfrm>
            <a:off x="1777285" y="3187283"/>
            <a:ext cx="8319752" cy="3261362"/>
          </a:xfrm>
          <a:prstGeom prst="rect">
            <a:avLst/>
          </a:prstGeom>
        </p:spPr>
      </p:pic>
    </p:spTree>
    <p:extLst>
      <p:ext uri="{BB962C8B-B14F-4D97-AF65-F5344CB8AC3E}">
        <p14:creationId xmlns:p14="http://schemas.microsoft.com/office/powerpoint/2010/main" val="97326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2985433"/>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Amarre de Modos Activo</a:t>
            </a:r>
          </a:p>
          <a:p>
            <a:pPr lvl="1" algn="just"/>
            <a:r>
              <a:rPr lang="es-CO" sz="2000" i="1" dirty="0" smtClean="0"/>
              <a:t>La </a:t>
            </a:r>
            <a:r>
              <a:rPr lang="es-CO" sz="2000" i="1" dirty="0"/>
              <a:t>formación de pulsos se debe a la introducción en la cavidad del laser de perdidas variables </a:t>
            </a:r>
            <a:r>
              <a:rPr lang="es-CO" sz="2000" i="1" dirty="0" smtClean="0"/>
              <a:t>en el </a:t>
            </a:r>
            <a:r>
              <a:rPr lang="es-CO" sz="2000" i="1" dirty="0"/>
              <a:t>tiempo, con una cadencia impuestas por un oscilados eléctrico externo</a:t>
            </a:r>
            <a:endParaRPr lang="es-CO" sz="2000" i="1" dirty="0" smtClean="0"/>
          </a:p>
          <a:p>
            <a:pPr lvl="1" algn="just"/>
            <a:endParaRPr lang="es-CO" sz="2000" i="1" dirty="0" smtClean="0"/>
          </a:p>
          <a:p>
            <a:pPr algn="just"/>
            <a:endParaRPr lang="es-CO" i="1" dirty="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pic>
        <p:nvPicPr>
          <p:cNvPr id="3" name="Imagen 2"/>
          <p:cNvPicPr>
            <a:picLocks noChangeAspect="1"/>
          </p:cNvPicPr>
          <p:nvPr/>
        </p:nvPicPr>
        <p:blipFill>
          <a:blip r:embed="rId2"/>
          <a:stretch>
            <a:fillRect/>
          </a:stretch>
        </p:blipFill>
        <p:spPr>
          <a:xfrm>
            <a:off x="2648975" y="2946045"/>
            <a:ext cx="6489440" cy="2891820"/>
          </a:xfrm>
          <a:prstGeom prst="rect">
            <a:avLst/>
          </a:prstGeom>
        </p:spPr>
      </p:pic>
      <p:sp>
        <p:nvSpPr>
          <p:cNvPr id="6" name="CuadroTexto 5"/>
          <p:cNvSpPr txBox="1"/>
          <p:nvPr/>
        </p:nvSpPr>
        <p:spPr>
          <a:xfrm>
            <a:off x="446469" y="5997158"/>
            <a:ext cx="11745531" cy="646331"/>
          </a:xfrm>
          <a:prstGeom prst="rect">
            <a:avLst/>
          </a:prstGeom>
          <a:noFill/>
        </p:spPr>
        <p:txBody>
          <a:bodyPr wrap="square" rtlCol="0">
            <a:spAutoFit/>
          </a:bodyPr>
          <a:lstStyle/>
          <a:p>
            <a:r>
              <a:rPr lang="es-CO" i="1" dirty="0"/>
              <a:t>Amarre de modos activo por medio de un dispositivo electro-</a:t>
            </a:r>
            <a:r>
              <a:rPr lang="es-CO" i="1" dirty="0" err="1"/>
              <a:t>optico</a:t>
            </a:r>
            <a:r>
              <a:rPr lang="es-CO" i="1" dirty="0"/>
              <a:t> o </a:t>
            </a:r>
            <a:r>
              <a:rPr lang="es-CO" i="1" dirty="0" err="1"/>
              <a:t>acusto-optico</a:t>
            </a:r>
            <a:r>
              <a:rPr lang="es-CO" i="1" dirty="0"/>
              <a:t> </a:t>
            </a:r>
            <a:r>
              <a:rPr lang="es-CO" i="1" dirty="0" smtClean="0"/>
              <a:t>con frecuencias </a:t>
            </a:r>
            <a:r>
              <a:rPr lang="es-CO" i="1" dirty="0"/>
              <a:t>y emisiones laser que dependen de la longitud de la cavidad y material </a:t>
            </a:r>
            <a:r>
              <a:rPr lang="es-CO" i="1" dirty="0" smtClean="0"/>
              <a:t>saturable.</a:t>
            </a:r>
            <a:endParaRPr lang="es-CO" i="1" dirty="0"/>
          </a:p>
        </p:txBody>
      </p:sp>
    </p:spTree>
    <p:extLst>
      <p:ext uri="{BB962C8B-B14F-4D97-AF65-F5344CB8AC3E}">
        <p14:creationId xmlns:p14="http://schemas.microsoft.com/office/powerpoint/2010/main" val="208716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5953" y="2380944"/>
            <a:ext cx="10131425" cy="1456267"/>
          </a:xfrm>
        </p:spPr>
        <p:txBody>
          <a:bodyPr>
            <a:noAutofit/>
          </a:bodyPr>
          <a:lstStyle/>
          <a:p>
            <a:pPr algn="ctr"/>
            <a:r>
              <a:rPr lang="es-CO" sz="5400" b="1" i="1" dirty="0" smtClean="0">
                <a:effectLst>
                  <a:outerShdw blurRad="38100" dist="38100" dir="2700000" algn="tl">
                    <a:srgbClr val="000000">
                      <a:alpha val="43137"/>
                    </a:srgbClr>
                  </a:outerShdw>
                </a:effectLst>
              </a:rPr>
              <a:t>Láseres de Fibra Óptica de Alta Potencia</a:t>
            </a:r>
            <a:endParaRPr lang="es-CO" sz="5400" b="1" i="1" dirty="0">
              <a:effectLst>
                <a:outerShdw blurRad="38100" dist="38100" dir="2700000" algn="tl">
                  <a:srgbClr val="000000">
                    <a:alpha val="43137"/>
                  </a:srgbClr>
                </a:outerShdw>
              </a:effectLst>
            </a:endParaRPr>
          </a:p>
        </p:txBody>
      </p:sp>
      <p:sp>
        <p:nvSpPr>
          <p:cNvPr id="5" name="Marcador de contenido 4"/>
          <p:cNvSpPr>
            <a:spLocks noGrp="1"/>
          </p:cNvSpPr>
          <p:nvPr>
            <p:ph idx="1"/>
          </p:nvPr>
        </p:nvSpPr>
        <p:spPr>
          <a:xfrm>
            <a:off x="4919730" y="5005687"/>
            <a:ext cx="6335378" cy="1759456"/>
          </a:xfrm>
          <a:prstGeom prst="rect">
            <a:avLst/>
          </a:prstGeom>
        </p:spPr>
        <p:txBody>
          <a:bodyPr wrap="square">
            <a:spAutoFit/>
          </a:bodyPr>
          <a:lstStyle/>
          <a:p>
            <a:pPr algn="ctr"/>
            <a:endParaRPr lang="es-CO" sz="1600" dirty="0">
              <a:latin typeface="Trebuchet MS" panose="020B0603020202020204" pitchFamily="34" charset="0"/>
              <a:cs typeface="Times New Roman" pitchFamily="18" charset="0"/>
            </a:endParaRPr>
          </a:p>
          <a:p>
            <a:pPr marL="0" indent="0" algn="r">
              <a:spcAft>
                <a:spcPts val="0"/>
              </a:spcAft>
              <a:buNone/>
            </a:pPr>
            <a:r>
              <a:rPr lang="es-CO" sz="1600" i="1" dirty="0" smtClean="0">
                <a:cs typeface="Times New Roman" pitchFamily="18" charset="0"/>
              </a:rPr>
              <a:t>Presentado </a:t>
            </a:r>
            <a:r>
              <a:rPr lang="es-CO" sz="1600" i="1" dirty="0" smtClean="0">
                <a:cs typeface="Times New Roman" pitchFamily="18" charset="0"/>
              </a:rPr>
              <a:t>por:  Angel </a:t>
            </a:r>
            <a:r>
              <a:rPr lang="es-CO" sz="1600" i="1" dirty="0">
                <a:cs typeface="Times New Roman" pitchFamily="18" charset="0"/>
              </a:rPr>
              <a:t>David Torres </a:t>
            </a:r>
            <a:r>
              <a:rPr lang="es-CO" sz="1600" i="1" dirty="0" smtClean="0">
                <a:cs typeface="Times New Roman" pitchFamily="18" charset="0"/>
              </a:rPr>
              <a:t>Palencia</a:t>
            </a:r>
          </a:p>
          <a:p>
            <a:pPr marL="0" indent="0" algn="r">
              <a:spcAft>
                <a:spcPts val="0"/>
              </a:spcAft>
              <a:buNone/>
            </a:pPr>
            <a:r>
              <a:rPr lang="es-CO" sz="1600" i="1" dirty="0" smtClean="0">
                <a:cs typeface="Times New Roman" pitchFamily="18" charset="0"/>
              </a:rPr>
              <a:t>angeltorres931130@gmail.com</a:t>
            </a:r>
          </a:p>
          <a:p>
            <a:pPr marL="0" indent="0" algn="r">
              <a:spcAft>
                <a:spcPts val="0"/>
              </a:spcAft>
              <a:buNone/>
            </a:pPr>
            <a:r>
              <a:rPr lang="es-CO" sz="1600" i="1" dirty="0" smtClean="0">
                <a:cs typeface="Times New Roman" pitchFamily="18" charset="0"/>
              </a:rPr>
              <a:t>Asignatura: Láseres</a:t>
            </a:r>
            <a:endParaRPr lang="es-CO" sz="1600" i="1" dirty="0">
              <a:cs typeface="Times New Roman" pitchFamily="18" charset="0"/>
            </a:endParaRPr>
          </a:p>
          <a:p>
            <a:pPr marL="0" indent="0" algn="r">
              <a:spcAft>
                <a:spcPts val="0"/>
              </a:spcAft>
              <a:buNone/>
            </a:pPr>
            <a:r>
              <a:rPr lang="es-CO" sz="1600" i="1" dirty="0" smtClean="0">
                <a:cs typeface="Times New Roman" pitchFamily="18" charset="0"/>
              </a:rPr>
              <a:t>Maestría en Ciencias con Especialidad en Óptica</a:t>
            </a:r>
          </a:p>
          <a:p>
            <a:pPr marL="0" indent="0" algn="ctr">
              <a:buNone/>
            </a:pPr>
            <a:endParaRPr lang="es-CO" sz="2000" dirty="0">
              <a:cs typeface="Times New Roman" pitchFamily="18" charset="0"/>
            </a:endParaRPr>
          </a:p>
        </p:txBody>
      </p:sp>
    </p:spTree>
    <p:extLst>
      <p:ext uri="{BB962C8B-B14F-4D97-AF65-F5344CB8AC3E}">
        <p14:creationId xmlns:p14="http://schemas.microsoft.com/office/powerpoint/2010/main" val="76636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2677656"/>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Amarre de Modos Pasivo</a:t>
            </a:r>
          </a:p>
          <a:p>
            <a:pPr lvl="1" algn="just"/>
            <a:r>
              <a:rPr lang="es-CO" sz="2000" i="1" dirty="0"/>
              <a:t>Se genera por un </a:t>
            </a:r>
            <a:r>
              <a:rPr lang="es-CO" sz="2000" i="1" dirty="0" err="1" smtClean="0"/>
              <a:t>absorbedor</a:t>
            </a:r>
            <a:r>
              <a:rPr lang="es-CO" sz="2000" i="1" dirty="0" smtClean="0"/>
              <a:t> </a:t>
            </a:r>
            <a:r>
              <a:rPr lang="es-CO" sz="2000" i="1" dirty="0"/>
              <a:t>saturable, la cual </a:t>
            </a:r>
            <a:r>
              <a:rPr lang="es-CO" sz="2000" i="1" dirty="0" smtClean="0"/>
              <a:t>absorbe </a:t>
            </a:r>
            <a:r>
              <a:rPr lang="es-CO" sz="2000" i="1" dirty="0"/>
              <a:t>potencias bajas y satura para potencias altas</a:t>
            </a:r>
            <a:endParaRPr lang="es-CO" sz="2000" i="1" dirty="0" smtClean="0"/>
          </a:p>
          <a:p>
            <a:pPr algn="just"/>
            <a:endParaRPr lang="es-CO" i="1" dirty="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sp>
        <p:nvSpPr>
          <p:cNvPr id="6" name="CuadroTexto 5"/>
          <p:cNvSpPr txBox="1"/>
          <p:nvPr/>
        </p:nvSpPr>
        <p:spPr>
          <a:xfrm>
            <a:off x="446469" y="5997158"/>
            <a:ext cx="11745531" cy="369332"/>
          </a:xfrm>
          <a:prstGeom prst="rect">
            <a:avLst/>
          </a:prstGeom>
          <a:noFill/>
        </p:spPr>
        <p:txBody>
          <a:bodyPr wrap="square" rtlCol="0">
            <a:spAutoFit/>
          </a:bodyPr>
          <a:lstStyle/>
          <a:p>
            <a:pPr algn="ctr"/>
            <a:r>
              <a:rPr lang="es-CO" i="1" dirty="0"/>
              <a:t>Cavidad resonante que incluye, el </a:t>
            </a:r>
            <a:r>
              <a:rPr lang="es-CO" i="1" dirty="0" err="1"/>
              <a:t>absorbedor</a:t>
            </a:r>
            <a:r>
              <a:rPr lang="es-CO" i="1" dirty="0"/>
              <a:t> saturable, el medio de ganancia y la </a:t>
            </a:r>
            <a:r>
              <a:rPr lang="es-CO" i="1" dirty="0" smtClean="0"/>
              <a:t>generación </a:t>
            </a:r>
            <a:r>
              <a:rPr lang="es-CO" i="1" dirty="0"/>
              <a:t>del pulso.</a:t>
            </a:r>
            <a:endParaRPr lang="es-CO" i="1" dirty="0"/>
          </a:p>
        </p:txBody>
      </p:sp>
      <p:pic>
        <p:nvPicPr>
          <p:cNvPr id="5" name="Imagen 4"/>
          <p:cNvPicPr>
            <a:picLocks noChangeAspect="1"/>
          </p:cNvPicPr>
          <p:nvPr/>
        </p:nvPicPr>
        <p:blipFill>
          <a:blip r:embed="rId2"/>
          <a:stretch>
            <a:fillRect/>
          </a:stretch>
        </p:blipFill>
        <p:spPr>
          <a:xfrm>
            <a:off x="3104546" y="2965634"/>
            <a:ext cx="6528851" cy="2930729"/>
          </a:xfrm>
          <a:prstGeom prst="rect">
            <a:avLst/>
          </a:prstGeom>
        </p:spPr>
      </p:pic>
    </p:spTree>
    <p:extLst>
      <p:ext uri="{BB962C8B-B14F-4D97-AF65-F5344CB8AC3E}">
        <p14:creationId xmlns:p14="http://schemas.microsoft.com/office/powerpoint/2010/main" val="91486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2062103"/>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Amarre de Modos Pasivo</a:t>
            </a:r>
          </a:p>
          <a:p>
            <a:pPr algn="just"/>
            <a:endParaRPr lang="es-CO" i="1" dirty="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sp>
        <p:nvSpPr>
          <p:cNvPr id="6" name="CuadroTexto 5"/>
          <p:cNvSpPr txBox="1"/>
          <p:nvPr/>
        </p:nvSpPr>
        <p:spPr>
          <a:xfrm>
            <a:off x="685801" y="5533518"/>
            <a:ext cx="11745531" cy="369332"/>
          </a:xfrm>
          <a:prstGeom prst="rect">
            <a:avLst/>
          </a:prstGeom>
          <a:noFill/>
        </p:spPr>
        <p:txBody>
          <a:bodyPr wrap="square" rtlCol="0">
            <a:spAutoFit/>
          </a:bodyPr>
          <a:lstStyle/>
          <a:p>
            <a:pPr algn="ctr"/>
            <a:r>
              <a:rPr lang="es-CO" i="1" dirty="0" smtClean="0"/>
              <a:t>Principales Características obtenidas por este modo</a:t>
            </a:r>
            <a:endParaRPr lang="es-CO" i="1" dirty="0"/>
          </a:p>
        </p:txBody>
      </p:sp>
      <p:pic>
        <p:nvPicPr>
          <p:cNvPr id="3" name="Imagen 2"/>
          <p:cNvPicPr>
            <a:picLocks noChangeAspect="1"/>
          </p:cNvPicPr>
          <p:nvPr/>
        </p:nvPicPr>
        <p:blipFill>
          <a:blip r:embed="rId2"/>
          <a:stretch>
            <a:fillRect/>
          </a:stretch>
        </p:blipFill>
        <p:spPr>
          <a:xfrm>
            <a:off x="3896530" y="2444333"/>
            <a:ext cx="5153025" cy="1485900"/>
          </a:xfrm>
          <a:prstGeom prst="rect">
            <a:avLst/>
          </a:prstGeom>
        </p:spPr>
      </p:pic>
      <p:pic>
        <p:nvPicPr>
          <p:cNvPr id="7" name="Imagen 6"/>
          <p:cNvPicPr>
            <a:picLocks noChangeAspect="1"/>
          </p:cNvPicPr>
          <p:nvPr/>
        </p:nvPicPr>
        <p:blipFill>
          <a:blip r:embed="rId3"/>
          <a:stretch>
            <a:fillRect/>
          </a:stretch>
        </p:blipFill>
        <p:spPr>
          <a:xfrm>
            <a:off x="3896530" y="3930233"/>
            <a:ext cx="5153025" cy="1371600"/>
          </a:xfrm>
          <a:prstGeom prst="rect">
            <a:avLst/>
          </a:prstGeom>
        </p:spPr>
      </p:pic>
    </p:spTree>
    <p:extLst>
      <p:ext uri="{BB962C8B-B14F-4D97-AF65-F5344CB8AC3E}">
        <p14:creationId xmlns:p14="http://schemas.microsoft.com/office/powerpoint/2010/main" val="103954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2062103"/>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Amarre de Modos Pasivo</a:t>
            </a:r>
          </a:p>
          <a:p>
            <a:pPr algn="just"/>
            <a:endParaRPr lang="es-CO" i="1" dirty="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sp>
        <p:nvSpPr>
          <p:cNvPr id="6" name="CuadroTexto 5"/>
          <p:cNvSpPr txBox="1"/>
          <p:nvPr/>
        </p:nvSpPr>
        <p:spPr>
          <a:xfrm>
            <a:off x="-2031642" y="5676007"/>
            <a:ext cx="11745531" cy="369332"/>
          </a:xfrm>
          <a:prstGeom prst="rect">
            <a:avLst/>
          </a:prstGeom>
          <a:noFill/>
        </p:spPr>
        <p:txBody>
          <a:bodyPr wrap="square" rtlCol="0">
            <a:spAutoFit/>
          </a:bodyPr>
          <a:lstStyle/>
          <a:p>
            <a:pPr algn="ctr"/>
            <a:r>
              <a:rPr lang="es-CO" i="1" dirty="0" smtClean="0"/>
              <a:t>Interferómetro de </a:t>
            </a:r>
            <a:r>
              <a:rPr lang="es-CO" i="1" dirty="0" err="1" smtClean="0"/>
              <a:t>Sagnac</a:t>
            </a:r>
            <a:endParaRPr lang="es-CO" i="1" dirty="0"/>
          </a:p>
        </p:txBody>
      </p:sp>
      <p:pic>
        <p:nvPicPr>
          <p:cNvPr id="5" name="Imagen 4"/>
          <p:cNvPicPr>
            <a:picLocks noChangeAspect="1"/>
          </p:cNvPicPr>
          <p:nvPr/>
        </p:nvPicPr>
        <p:blipFill>
          <a:blip r:embed="rId2"/>
          <a:stretch>
            <a:fillRect/>
          </a:stretch>
        </p:blipFill>
        <p:spPr>
          <a:xfrm>
            <a:off x="1307474" y="2225426"/>
            <a:ext cx="5067300" cy="3400425"/>
          </a:xfrm>
          <a:prstGeom prst="rect">
            <a:avLst/>
          </a:prstGeom>
        </p:spPr>
      </p:pic>
      <p:pic>
        <p:nvPicPr>
          <p:cNvPr id="8" name="Imagen 7"/>
          <p:cNvPicPr>
            <a:picLocks noChangeAspect="1"/>
          </p:cNvPicPr>
          <p:nvPr/>
        </p:nvPicPr>
        <p:blipFill>
          <a:blip r:embed="rId3"/>
          <a:stretch>
            <a:fillRect/>
          </a:stretch>
        </p:blipFill>
        <p:spPr>
          <a:xfrm>
            <a:off x="8175669" y="2409642"/>
            <a:ext cx="1790700" cy="704850"/>
          </a:xfrm>
          <a:prstGeom prst="rect">
            <a:avLst/>
          </a:prstGeom>
        </p:spPr>
      </p:pic>
      <p:pic>
        <p:nvPicPr>
          <p:cNvPr id="9" name="Imagen 8"/>
          <p:cNvPicPr>
            <a:picLocks noChangeAspect="1"/>
          </p:cNvPicPr>
          <p:nvPr/>
        </p:nvPicPr>
        <p:blipFill>
          <a:blip r:embed="rId4"/>
          <a:stretch>
            <a:fillRect/>
          </a:stretch>
        </p:blipFill>
        <p:spPr>
          <a:xfrm>
            <a:off x="7080294" y="3406316"/>
            <a:ext cx="3981450" cy="723900"/>
          </a:xfrm>
          <a:prstGeom prst="rect">
            <a:avLst/>
          </a:prstGeom>
        </p:spPr>
      </p:pic>
      <p:pic>
        <p:nvPicPr>
          <p:cNvPr id="10" name="Imagen 9"/>
          <p:cNvPicPr>
            <a:picLocks noChangeAspect="1"/>
          </p:cNvPicPr>
          <p:nvPr/>
        </p:nvPicPr>
        <p:blipFill>
          <a:blip r:embed="rId5"/>
          <a:stretch>
            <a:fillRect/>
          </a:stretch>
        </p:blipFill>
        <p:spPr>
          <a:xfrm>
            <a:off x="8499519" y="4520250"/>
            <a:ext cx="1143000" cy="428625"/>
          </a:xfrm>
          <a:prstGeom prst="rect">
            <a:avLst/>
          </a:prstGeom>
        </p:spPr>
      </p:pic>
    </p:spTree>
    <p:extLst>
      <p:ext uri="{BB962C8B-B14F-4D97-AF65-F5344CB8AC3E}">
        <p14:creationId xmlns:p14="http://schemas.microsoft.com/office/powerpoint/2010/main" val="3074224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1209138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5693866"/>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Q- </a:t>
            </a:r>
            <a:r>
              <a:rPr lang="es-CO" sz="2000" i="1" dirty="0" err="1" smtClean="0"/>
              <a:t>Switch</a:t>
            </a:r>
            <a:r>
              <a:rPr lang="es-CO" sz="2000" i="1" dirty="0" smtClean="0"/>
              <a:t> Activo</a:t>
            </a:r>
          </a:p>
          <a:p>
            <a:pPr marL="285750" indent="-285750" algn="just">
              <a:buFont typeface="Arial" panose="020B0604020202020204" pitchFamily="34" charset="0"/>
              <a:buChar char="•"/>
            </a:pPr>
            <a:endParaRPr lang="es-CO" sz="2000" i="1" dirty="0" smtClean="0"/>
          </a:p>
          <a:p>
            <a:pPr marL="742950" lvl="1" indent="-285750" algn="just">
              <a:buFont typeface="Arial" panose="020B0604020202020204" pitchFamily="34" charset="0"/>
              <a:buChar char="•"/>
            </a:pPr>
            <a:r>
              <a:rPr lang="es-CO" i="1" dirty="0" smtClean="0"/>
              <a:t>Es </a:t>
            </a:r>
            <a:r>
              <a:rPr lang="es-CO" i="1" dirty="0"/>
              <a:t>un atenuador variable de control desde </a:t>
            </a:r>
            <a:r>
              <a:rPr lang="es-CO" i="1" dirty="0" smtClean="0"/>
              <a:t>el exterior</a:t>
            </a:r>
            <a:r>
              <a:rPr lang="es-CO" i="1" dirty="0"/>
              <a:t>. Esto puede ser un dispositivo </a:t>
            </a:r>
            <a:r>
              <a:rPr lang="es-CO" i="1" dirty="0" smtClean="0"/>
              <a:t>mecánico </a:t>
            </a:r>
            <a:r>
              <a:rPr lang="es-CO" i="1" dirty="0"/>
              <a:t>como un </a:t>
            </a:r>
            <a:r>
              <a:rPr lang="es-CO" i="1" dirty="0" smtClean="0"/>
              <a:t> obturador</a:t>
            </a:r>
            <a:r>
              <a:rPr lang="es-CO" i="1" dirty="0"/>
              <a:t>, rueda </a:t>
            </a:r>
            <a:r>
              <a:rPr lang="es-CO" i="1" dirty="0" smtClean="0"/>
              <a:t>de helicóptero </a:t>
            </a:r>
            <a:r>
              <a:rPr lang="es-CO" i="1" dirty="0"/>
              <a:t>o girar un espejo/prisma a gran velocidad, de 20 a 60 mil </a:t>
            </a:r>
            <a:r>
              <a:rPr lang="es-CO" i="1" dirty="0" smtClean="0"/>
              <a:t>r.p.m.</a:t>
            </a:r>
          </a:p>
          <a:p>
            <a:pPr marL="742950" lvl="1" indent="-285750" algn="just">
              <a:buFont typeface="Arial" panose="020B0604020202020204" pitchFamily="34" charset="0"/>
              <a:buChar char="•"/>
            </a:pPr>
            <a:endParaRPr lang="es-CO" i="1" dirty="0" smtClean="0"/>
          </a:p>
          <a:p>
            <a:pPr marL="742950" lvl="1" indent="-285750" algn="just">
              <a:buFont typeface="Arial" panose="020B0604020202020204" pitchFamily="34" charset="0"/>
              <a:buChar char="•"/>
            </a:pPr>
            <a:r>
              <a:rPr lang="es-CO" i="1" dirty="0" smtClean="0"/>
              <a:t>El índice de refracción de un material electro-óptico cambia cuando este es expuesto a un campo  eléctrico externo.</a:t>
            </a:r>
          </a:p>
          <a:p>
            <a:pPr marL="742950" lvl="1" indent="-285750" algn="just">
              <a:buFont typeface="Arial" panose="020B0604020202020204" pitchFamily="34" charset="0"/>
              <a:buChar char="•"/>
            </a:pPr>
            <a:endParaRPr lang="es-CO" i="1" dirty="0" smtClean="0"/>
          </a:p>
          <a:p>
            <a:pPr marL="742950" lvl="1" indent="-285750" algn="just">
              <a:buFont typeface="Arial" panose="020B0604020202020204" pitchFamily="34" charset="0"/>
              <a:buChar char="•"/>
            </a:pPr>
            <a:r>
              <a:rPr lang="es-CO" i="1" dirty="0" smtClean="0"/>
              <a:t>Dispositivos electro-ópticos </a:t>
            </a:r>
            <a:r>
              <a:rPr lang="es-CO" i="1" dirty="0"/>
              <a:t>como placas de onda con </a:t>
            </a:r>
            <a:r>
              <a:rPr lang="es-CO" i="1" dirty="0" smtClean="0"/>
              <a:t>una birrefringencia </a:t>
            </a:r>
            <a:r>
              <a:rPr lang="es-CO" i="1" dirty="0"/>
              <a:t>que depende de la fuerza del campo </a:t>
            </a:r>
            <a:r>
              <a:rPr lang="es-CO" i="1" dirty="0" smtClean="0"/>
              <a:t>eléctrico </a:t>
            </a:r>
            <a:r>
              <a:rPr lang="es-CO" i="1" dirty="0"/>
              <a:t>aplicado, la </a:t>
            </a:r>
            <a:r>
              <a:rPr lang="es-CO" i="1" dirty="0" smtClean="0"/>
              <a:t>disposición </a:t>
            </a:r>
            <a:r>
              <a:rPr lang="es-CO" i="1" dirty="0"/>
              <a:t>de una celda </a:t>
            </a:r>
            <a:r>
              <a:rPr lang="es-CO" i="1" dirty="0" err="1"/>
              <a:t>Pockels</a:t>
            </a:r>
            <a:r>
              <a:rPr lang="es-CO" i="1" dirty="0"/>
              <a:t> esta orientada con un eje a </a:t>
            </a:r>
            <a:r>
              <a:rPr lang="es-CO" i="1" dirty="0" smtClean="0"/>
              <a:t>45 grados </a:t>
            </a:r>
            <a:r>
              <a:rPr lang="es-CO" sz="1100" i="1" dirty="0" smtClean="0"/>
              <a:t> </a:t>
            </a:r>
            <a:r>
              <a:rPr lang="es-CO" i="1" dirty="0"/>
              <a:t>del eje de </a:t>
            </a:r>
            <a:r>
              <a:rPr lang="es-CO" i="1" dirty="0" smtClean="0"/>
              <a:t>un polarizador.</a:t>
            </a:r>
          </a:p>
          <a:p>
            <a:pPr marL="742950" lvl="1" indent="-285750" algn="just">
              <a:buFont typeface="Arial" panose="020B0604020202020204" pitchFamily="34" charset="0"/>
              <a:buChar char="•"/>
            </a:pPr>
            <a:endParaRPr lang="es-CO" i="1" dirty="0" smtClean="0"/>
          </a:p>
          <a:p>
            <a:pPr marL="742950" lvl="1" indent="-285750" algn="just">
              <a:buFont typeface="Arial" panose="020B0604020202020204" pitchFamily="34" charset="0"/>
              <a:buChar char="•"/>
            </a:pPr>
            <a:r>
              <a:rPr lang="es-CO" i="1" dirty="0" smtClean="0"/>
              <a:t>La </a:t>
            </a:r>
            <a:r>
              <a:rPr lang="es-CO" i="1" dirty="0"/>
              <a:t>ventaja de la </a:t>
            </a:r>
            <a:r>
              <a:rPr lang="es-CO" i="1" dirty="0" smtClean="0"/>
              <a:t>conmutación electro-óptica, </a:t>
            </a:r>
            <a:r>
              <a:rPr lang="es-CO" i="1" dirty="0"/>
              <a:t>es la </a:t>
            </a:r>
            <a:r>
              <a:rPr lang="es-CO" i="1" dirty="0" smtClean="0"/>
              <a:t>conmutación rápida </a:t>
            </a:r>
            <a:r>
              <a:rPr lang="es-CO" i="1" dirty="0"/>
              <a:t>(</a:t>
            </a:r>
            <a:r>
              <a:rPr lang="es-CO" i="1" dirty="0" smtClean="0"/>
              <a:t>del orden </a:t>
            </a:r>
            <a:r>
              <a:rPr lang="es-CO" i="1" dirty="0"/>
              <a:t>de los 10 </a:t>
            </a:r>
            <a:r>
              <a:rPr lang="es-CO" i="1" dirty="0" err="1"/>
              <a:t>ns</a:t>
            </a:r>
            <a:r>
              <a:rPr lang="es-CO" i="1" dirty="0"/>
              <a:t>) y una alta </a:t>
            </a:r>
            <a:r>
              <a:rPr lang="es-CO" i="1" dirty="0" smtClean="0"/>
              <a:t>razón </a:t>
            </a:r>
            <a:r>
              <a:rPr lang="es-CO" i="1" dirty="0"/>
              <a:t>de </a:t>
            </a:r>
            <a:r>
              <a:rPr lang="es-CO" i="1" dirty="0" err="1"/>
              <a:t>hold</a:t>
            </a:r>
            <a:r>
              <a:rPr lang="es-CO" i="1" dirty="0"/>
              <a:t>-o, lo cual permite que se </a:t>
            </a:r>
            <a:r>
              <a:rPr lang="es-CO" i="1" dirty="0" smtClean="0"/>
              <a:t>construya una inversión </a:t>
            </a:r>
            <a:r>
              <a:rPr lang="es-CO" i="1" dirty="0"/>
              <a:t>de </a:t>
            </a:r>
            <a:r>
              <a:rPr lang="es-CO" i="1" dirty="0" smtClean="0"/>
              <a:t>población </a:t>
            </a:r>
            <a:r>
              <a:rPr lang="es-CO" i="1" dirty="0"/>
              <a:t>varias veces el valor del umbral para alto Q </a:t>
            </a:r>
            <a:r>
              <a:rPr lang="es-CO" i="1" dirty="0" err="1" smtClean="0"/>
              <a:t>switch</a:t>
            </a:r>
            <a:r>
              <a:rPr lang="es-CO" i="1" dirty="0" smtClean="0"/>
              <a:t>.</a:t>
            </a:r>
            <a:endParaRPr lang="es-CO" i="1" dirty="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spTree>
    <p:extLst>
      <p:ext uri="{BB962C8B-B14F-4D97-AF65-F5344CB8AC3E}">
        <p14:creationId xmlns:p14="http://schemas.microsoft.com/office/powerpoint/2010/main" val="2000908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2092881"/>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Q- </a:t>
            </a:r>
            <a:r>
              <a:rPr lang="es-CO" sz="2000" i="1" dirty="0" err="1" smtClean="0"/>
              <a:t>Switch</a:t>
            </a:r>
            <a:r>
              <a:rPr lang="es-CO" sz="2000" i="1" dirty="0" smtClean="0"/>
              <a:t> Activo</a:t>
            </a:r>
          </a:p>
          <a:p>
            <a:pPr marL="285750" indent="-285750" algn="just">
              <a:buFont typeface="Arial" panose="020B0604020202020204" pitchFamily="34" charset="0"/>
              <a:buChar char="•"/>
            </a:pPr>
            <a:endParaRPr lang="es-CO" sz="2000" i="1" dirty="0" smtClean="0"/>
          </a:p>
          <a:p>
            <a:pPr algn="just"/>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pic>
        <p:nvPicPr>
          <p:cNvPr id="3" name="Imagen 2"/>
          <p:cNvPicPr>
            <a:picLocks noChangeAspect="1"/>
          </p:cNvPicPr>
          <p:nvPr/>
        </p:nvPicPr>
        <p:blipFill>
          <a:blip r:embed="rId2"/>
          <a:stretch>
            <a:fillRect/>
          </a:stretch>
        </p:blipFill>
        <p:spPr>
          <a:xfrm>
            <a:off x="3509159" y="2159426"/>
            <a:ext cx="5250188" cy="2167875"/>
          </a:xfrm>
          <a:prstGeom prst="rect">
            <a:avLst/>
          </a:prstGeom>
        </p:spPr>
      </p:pic>
      <p:pic>
        <p:nvPicPr>
          <p:cNvPr id="5" name="Imagen 4"/>
          <p:cNvPicPr>
            <a:picLocks noChangeAspect="1"/>
          </p:cNvPicPr>
          <p:nvPr/>
        </p:nvPicPr>
        <p:blipFill>
          <a:blip r:embed="rId3"/>
          <a:stretch>
            <a:fillRect/>
          </a:stretch>
        </p:blipFill>
        <p:spPr>
          <a:xfrm>
            <a:off x="3509160" y="4572000"/>
            <a:ext cx="5250188" cy="1994151"/>
          </a:xfrm>
          <a:prstGeom prst="rect">
            <a:avLst/>
          </a:prstGeom>
        </p:spPr>
      </p:pic>
    </p:spTree>
    <p:extLst>
      <p:ext uri="{BB962C8B-B14F-4D97-AF65-F5344CB8AC3E}">
        <p14:creationId xmlns:p14="http://schemas.microsoft.com/office/powerpoint/2010/main" val="264394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4585871"/>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Q- </a:t>
            </a:r>
            <a:r>
              <a:rPr lang="es-CO" sz="2000" i="1" dirty="0" err="1" smtClean="0"/>
              <a:t>Switch</a:t>
            </a:r>
            <a:r>
              <a:rPr lang="es-CO" sz="2000" i="1" dirty="0" smtClean="0"/>
              <a:t> Activo</a:t>
            </a:r>
          </a:p>
          <a:p>
            <a:pPr marL="285750" indent="-285750" algn="just">
              <a:buFont typeface="Arial" panose="020B0604020202020204" pitchFamily="34" charset="0"/>
              <a:buChar char="•"/>
            </a:pPr>
            <a:endParaRPr lang="es-CO" sz="2000" i="1" dirty="0" smtClean="0"/>
          </a:p>
          <a:p>
            <a:pPr marL="742950" lvl="1" indent="-285750" algn="just">
              <a:buFont typeface="Arial" panose="020B0604020202020204" pitchFamily="34" charset="0"/>
              <a:buChar char="•"/>
            </a:pPr>
            <a:r>
              <a:rPr lang="es-CO" i="1" dirty="0"/>
              <a:t>Las ventajas de una </a:t>
            </a:r>
            <a:r>
              <a:rPr lang="es-CO" i="1" dirty="0" smtClean="0"/>
              <a:t>conmutación </a:t>
            </a:r>
            <a:r>
              <a:rPr lang="es-CO" i="1" dirty="0"/>
              <a:t>por medio de un cristal </a:t>
            </a:r>
            <a:r>
              <a:rPr lang="es-CO" i="1" dirty="0" err="1" smtClean="0"/>
              <a:t>acusto</a:t>
            </a:r>
            <a:r>
              <a:rPr lang="es-CO" i="1" dirty="0" smtClean="0"/>
              <a:t>-óptico son que </a:t>
            </a:r>
            <a:r>
              <a:rPr lang="es-CO" i="1" dirty="0"/>
              <a:t>es relativamente barato y la </a:t>
            </a:r>
            <a:r>
              <a:rPr lang="es-CO" i="1" dirty="0" smtClean="0"/>
              <a:t>inserción </a:t>
            </a:r>
            <a:r>
              <a:rPr lang="es-CO" i="1" dirty="0"/>
              <a:t>de perdidas puede ser baja </a:t>
            </a:r>
            <a:r>
              <a:rPr lang="es-CO" i="1" dirty="0" smtClean="0"/>
              <a:t>orientando el </a:t>
            </a:r>
            <a:r>
              <a:rPr lang="es-CO" i="1" dirty="0"/>
              <a:t>cristal al </a:t>
            </a:r>
            <a:r>
              <a:rPr lang="es-CO" i="1" dirty="0" smtClean="0"/>
              <a:t>ángulo </a:t>
            </a:r>
            <a:r>
              <a:rPr lang="es-CO" i="1" dirty="0" err="1"/>
              <a:t>Brewster</a:t>
            </a:r>
            <a:r>
              <a:rPr lang="es-CO" i="1" dirty="0"/>
              <a:t>, sin embargo, el </a:t>
            </a:r>
            <a:r>
              <a:rPr lang="es-CO" i="1" dirty="0" err="1" smtClean="0"/>
              <a:t>hold</a:t>
            </a:r>
            <a:r>
              <a:rPr lang="es-CO" i="1" dirty="0" smtClean="0"/>
              <a:t>-off </a:t>
            </a:r>
            <a:r>
              <a:rPr lang="es-CO" i="1" dirty="0"/>
              <a:t>es bajo y en </a:t>
            </a:r>
            <a:r>
              <a:rPr lang="es-CO" i="1" dirty="0" smtClean="0"/>
              <a:t>consecuencia la técnica </a:t>
            </a:r>
            <a:r>
              <a:rPr lang="es-CO" i="1" dirty="0"/>
              <a:t>se emplea en un bombeo continuo obteniendo una </a:t>
            </a:r>
            <a:r>
              <a:rPr lang="es-CO" i="1" dirty="0" smtClean="0"/>
              <a:t> emisión modesta.</a:t>
            </a:r>
          </a:p>
          <a:p>
            <a:pPr marL="742950" lvl="1" indent="-285750" algn="just">
              <a:buFont typeface="Arial" panose="020B0604020202020204" pitchFamily="34" charset="0"/>
              <a:buChar char="•"/>
            </a:pPr>
            <a:endParaRPr lang="es-CO" i="1" dirty="0"/>
          </a:p>
          <a:p>
            <a:pPr marL="742950" lvl="1" indent="-285750" algn="just">
              <a:buFont typeface="Arial" panose="020B0604020202020204" pitchFamily="34" charset="0"/>
              <a:buChar char="•"/>
            </a:pPr>
            <a:r>
              <a:rPr lang="es-CO" i="1" dirty="0" smtClean="0"/>
              <a:t>Considerando </a:t>
            </a:r>
            <a:r>
              <a:rPr lang="es-CO" i="1" dirty="0"/>
              <a:t>que la velocidad del sonido en el cristal es de </a:t>
            </a:r>
            <a:r>
              <a:rPr lang="es-CO" i="1" dirty="0" smtClean="0"/>
              <a:t>5 km/s </a:t>
            </a:r>
            <a:r>
              <a:rPr lang="es-CO" i="1" dirty="0"/>
              <a:t>se puede estimar el tiempo de Q-</a:t>
            </a:r>
            <a:r>
              <a:rPr lang="es-CO" i="1" dirty="0" err="1"/>
              <a:t>Switch</a:t>
            </a:r>
            <a:r>
              <a:rPr lang="es-CO" i="1" dirty="0"/>
              <a:t> que es de 200 </a:t>
            </a:r>
            <a:r>
              <a:rPr lang="es-CO" i="1" dirty="0" err="1"/>
              <a:t>ns</a:t>
            </a:r>
            <a:r>
              <a:rPr lang="es-CO" i="1" dirty="0"/>
              <a:t> para 1 mm </a:t>
            </a:r>
            <a:r>
              <a:rPr lang="es-CO" i="1" dirty="0" smtClean="0"/>
              <a:t>de </a:t>
            </a:r>
            <a:r>
              <a:rPr lang="es-CO" i="1" dirty="0" err="1" smtClean="0"/>
              <a:t>diametro</a:t>
            </a:r>
            <a:r>
              <a:rPr lang="es-CO" i="1" dirty="0" smtClean="0"/>
              <a:t> </a:t>
            </a:r>
            <a:r>
              <a:rPr lang="es-CO" i="1" dirty="0"/>
              <a:t>del </a:t>
            </a:r>
            <a:r>
              <a:rPr lang="es-CO" i="1" dirty="0" smtClean="0"/>
              <a:t>rayo.</a:t>
            </a:r>
          </a:p>
          <a:p>
            <a:pPr marL="742950" lvl="1" indent="-285750" algn="just">
              <a:buFont typeface="Arial" panose="020B0604020202020204" pitchFamily="34" charset="0"/>
              <a:buChar char="•"/>
            </a:pPr>
            <a:endParaRPr lang="es-CO" i="1" dirty="0"/>
          </a:p>
          <a:p>
            <a:pPr marL="742950" lvl="1" indent="-285750" algn="just">
              <a:buFont typeface="Arial" panose="020B0604020202020204" pitchFamily="34" charset="0"/>
              <a:buChar char="•"/>
            </a:pPr>
            <a:r>
              <a:rPr lang="es-CO" i="1" dirty="0" smtClean="0"/>
              <a:t>La duración del </a:t>
            </a:r>
            <a:r>
              <a:rPr lang="es-CO" i="1" dirty="0"/>
              <a:t>pulso y la </a:t>
            </a:r>
            <a:r>
              <a:rPr lang="es-CO" i="1" dirty="0" smtClean="0"/>
              <a:t>energía del </a:t>
            </a:r>
            <a:r>
              <a:rPr lang="es-CO" i="1" dirty="0"/>
              <a:t>laser depende de la </a:t>
            </a:r>
            <a:r>
              <a:rPr lang="es-CO" i="1" dirty="0" smtClean="0"/>
              <a:t>energía almacenada dentro </a:t>
            </a:r>
            <a:r>
              <a:rPr lang="es-CO" i="1" dirty="0"/>
              <a:t>de </a:t>
            </a:r>
            <a:r>
              <a:rPr lang="es-CO" i="1" dirty="0" smtClean="0"/>
              <a:t>la cavidad</a:t>
            </a:r>
            <a:r>
              <a:rPr lang="es-CO" i="1" dirty="0"/>
              <a:t>, es decir la frecuencia del modulador y la potencia de bombeo.</a:t>
            </a:r>
            <a:endParaRPr lang="es-CO" i="1" dirty="0" smtClean="0"/>
          </a:p>
          <a:p>
            <a:pPr algn="just"/>
            <a:endParaRPr lang="es-CO" i="1" dirty="0"/>
          </a:p>
          <a:p>
            <a:pPr algn="just"/>
            <a:endParaRPr lang="es-CO" i="1" dirty="0" smtClean="0"/>
          </a:p>
          <a:p>
            <a:pPr algn="just"/>
            <a:endParaRPr lang="es-CO" i="1" dirty="0"/>
          </a:p>
          <a:p>
            <a:pPr algn="just"/>
            <a:r>
              <a:rPr lang="es-CO" i="1" dirty="0" smtClean="0"/>
              <a:t> </a:t>
            </a:r>
            <a:endParaRPr lang="es-CO" i="1" dirty="0"/>
          </a:p>
        </p:txBody>
      </p:sp>
    </p:spTree>
    <p:extLst>
      <p:ext uri="{BB962C8B-B14F-4D97-AF65-F5344CB8AC3E}">
        <p14:creationId xmlns:p14="http://schemas.microsoft.com/office/powerpoint/2010/main" val="1052974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Técnicas</a:t>
            </a:r>
            <a:endParaRPr lang="es-CO" dirty="0"/>
          </a:p>
        </p:txBody>
      </p:sp>
      <p:sp>
        <p:nvSpPr>
          <p:cNvPr id="4" name="CuadroTexto 3"/>
          <p:cNvSpPr txBox="1"/>
          <p:nvPr/>
        </p:nvSpPr>
        <p:spPr>
          <a:xfrm>
            <a:off x="685801" y="1731016"/>
            <a:ext cx="10415788" cy="2646878"/>
          </a:xfrm>
          <a:prstGeom prst="rect">
            <a:avLst/>
          </a:prstGeom>
          <a:noFill/>
        </p:spPr>
        <p:txBody>
          <a:bodyPr wrap="square" rtlCol="0">
            <a:spAutoFit/>
          </a:bodyPr>
          <a:lstStyle/>
          <a:p>
            <a:pPr marL="285750" indent="-285750" algn="just">
              <a:buFont typeface="Arial" panose="020B0604020202020204" pitchFamily="34" charset="0"/>
              <a:buChar char="•"/>
            </a:pPr>
            <a:r>
              <a:rPr lang="es-CO" sz="2000" i="1" dirty="0" smtClean="0"/>
              <a:t>Q- </a:t>
            </a:r>
            <a:r>
              <a:rPr lang="es-CO" sz="2000" i="1" dirty="0" err="1" smtClean="0"/>
              <a:t>Switch</a:t>
            </a:r>
            <a:r>
              <a:rPr lang="es-CO" sz="2000" i="1" dirty="0" smtClean="0"/>
              <a:t> Pasivo</a:t>
            </a:r>
          </a:p>
          <a:p>
            <a:pPr marL="285750" indent="-285750" algn="just">
              <a:buFont typeface="Arial" panose="020B0604020202020204" pitchFamily="34" charset="0"/>
              <a:buChar char="•"/>
            </a:pPr>
            <a:endParaRPr lang="es-CO" sz="2000" i="1" dirty="0" smtClean="0"/>
          </a:p>
          <a:p>
            <a:pPr marL="742950" lvl="1" indent="-285750">
              <a:buFont typeface="Arial" panose="020B0604020202020204" pitchFamily="34" charset="0"/>
              <a:buChar char="•"/>
            </a:pPr>
            <a:r>
              <a:rPr lang="es-CO" dirty="0"/>
              <a:t>el Q-</a:t>
            </a:r>
            <a:r>
              <a:rPr lang="es-CO" dirty="0" err="1"/>
              <a:t>switch</a:t>
            </a:r>
            <a:r>
              <a:rPr lang="es-CO" dirty="0"/>
              <a:t> es un absorbente saturable, un material cuya </a:t>
            </a:r>
            <a:r>
              <a:rPr lang="es-CO" dirty="0" smtClean="0"/>
              <a:t>transmisión </a:t>
            </a:r>
            <a:r>
              <a:rPr lang="es-CO" dirty="0"/>
              <a:t>se incrementa cuando la luz </a:t>
            </a:r>
            <a:r>
              <a:rPr lang="es-CO" dirty="0" smtClean="0"/>
              <a:t>supera </a:t>
            </a:r>
            <a:r>
              <a:rPr lang="es-CO" dirty="0"/>
              <a:t>un cierto umbral tal como </a:t>
            </a:r>
            <a:r>
              <a:rPr lang="es-CO" dirty="0" smtClean="0"/>
              <a:t>semiconductores o </a:t>
            </a:r>
            <a:r>
              <a:rPr lang="es-CO" dirty="0"/>
              <a:t>cristales dopados con </a:t>
            </a:r>
            <a:r>
              <a:rPr lang="es-CO" dirty="0" smtClean="0"/>
              <a:t>iones.</a:t>
            </a:r>
          </a:p>
          <a:p>
            <a:pPr marL="742950" lvl="1" indent="-285750">
              <a:buFont typeface="Arial" panose="020B0604020202020204" pitchFamily="34" charset="0"/>
              <a:buChar char="•"/>
            </a:pPr>
            <a:endParaRPr lang="es-CO" i="1" dirty="0"/>
          </a:p>
          <a:p>
            <a:pPr algn="just"/>
            <a:endParaRPr lang="es-CO" i="1" dirty="0"/>
          </a:p>
          <a:p>
            <a:pPr algn="just"/>
            <a:endParaRPr lang="es-CO" i="1" dirty="0" smtClean="0"/>
          </a:p>
          <a:p>
            <a:pPr algn="just"/>
            <a:endParaRPr lang="es-CO" i="1" dirty="0"/>
          </a:p>
          <a:p>
            <a:pPr algn="just"/>
            <a:r>
              <a:rPr lang="es-CO" i="1" dirty="0" smtClean="0"/>
              <a:t> </a:t>
            </a:r>
            <a:endParaRPr lang="es-CO" i="1" dirty="0"/>
          </a:p>
        </p:txBody>
      </p:sp>
      <p:pic>
        <p:nvPicPr>
          <p:cNvPr id="3" name="Imagen 2"/>
          <p:cNvPicPr>
            <a:picLocks noChangeAspect="1"/>
          </p:cNvPicPr>
          <p:nvPr/>
        </p:nvPicPr>
        <p:blipFill>
          <a:blip r:embed="rId2"/>
          <a:stretch>
            <a:fillRect/>
          </a:stretch>
        </p:blipFill>
        <p:spPr>
          <a:xfrm>
            <a:off x="2059278" y="3187283"/>
            <a:ext cx="8066051" cy="2941212"/>
          </a:xfrm>
          <a:prstGeom prst="rect">
            <a:avLst/>
          </a:prstGeom>
        </p:spPr>
      </p:pic>
    </p:spTree>
    <p:extLst>
      <p:ext uri="{BB962C8B-B14F-4D97-AF65-F5344CB8AC3E}">
        <p14:creationId xmlns:p14="http://schemas.microsoft.com/office/powerpoint/2010/main" val="669080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536056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Aplicaciones</a:t>
            </a:r>
            <a:endParaRPr lang="es-CO" dirty="0"/>
          </a:p>
        </p:txBody>
      </p:sp>
      <p:sp>
        <p:nvSpPr>
          <p:cNvPr id="5" name="CuadroTexto 4"/>
          <p:cNvSpPr txBox="1"/>
          <p:nvPr/>
        </p:nvSpPr>
        <p:spPr>
          <a:xfrm>
            <a:off x="798490" y="2065867"/>
            <a:ext cx="9684913" cy="4247317"/>
          </a:xfrm>
          <a:prstGeom prst="rect">
            <a:avLst/>
          </a:prstGeom>
          <a:noFill/>
        </p:spPr>
        <p:txBody>
          <a:bodyPr wrap="square" rtlCol="0">
            <a:spAutoFit/>
          </a:bodyPr>
          <a:lstStyle/>
          <a:p>
            <a:pPr marL="285750" indent="-285750">
              <a:buFont typeface="Arial" panose="020B0604020202020204" pitchFamily="34" charset="0"/>
              <a:buChar char="•"/>
            </a:pPr>
            <a:r>
              <a:rPr lang="es-CO" dirty="0" smtClean="0"/>
              <a:t>Marcado de Productos Metálicos, cerámicos, plásticos o de polímeros.</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Micro maquinado.</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Micro soldadura o Cortado Laser.</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Artes Gráficas.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Soldadura directa o remota.</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smtClean="0"/>
              <a:t>Corte de alta velocidad.</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smtClean="0"/>
          </a:p>
          <a:p>
            <a:pPr marL="285750" indent="-285750">
              <a:buFont typeface="Arial" panose="020B0604020202020204" pitchFamily="34" charset="0"/>
              <a:buChar char="•"/>
            </a:pPr>
            <a:endParaRPr lang="es-CO"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321" y="3374256"/>
            <a:ext cx="4405905" cy="2938928"/>
          </a:xfrm>
          <a:prstGeom prst="rect">
            <a:avLst/>
          </a:prstGeom>
        </p:spPr>
      </p:pic>
    </p:spTree>
    <p:extLst>
      <p:ext uri="{BB962C8B-B14F-4D97-AF65-F5344CB8AC3E}">
        <p14:creationId xmlns:p14="http://schemas.microsoft.com/office/powerpoint/2010/main" val="1881562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1905414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3292415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COMENTARIOS</a:t>
            </a:r>
            <a:endParaRPr lang="es-CO" dirty="0"/>
          </a:p>
        </p:txBody>
      </p:sp>
      <p:sp>
        <p:nvSpPr>
          <p:cNvPr id="5" name="CuadroTexto 4"/>
          <p:cNvSpPr txBox="1"/>
          <p:nvPr/>
        </p:nvSpPr>
        <p:spPr>
          <a:xfrm>
            <a:off x="798490" y="2065867"/>
            <a:ext cx="9684913" cy="3970318"/>
          </a:xfrm>
          <a:prstGeom prst="rect">
            <a:avLst/>
          </a:prstGeom>
          <a:noFill/>
        </p:spPr>
        <p:txBody>
          <a:bodyPr wrap="square" rtlCol="0">
            <a:spAutoFit/>
          </a:bodyPr>
          <a:lstStyle/>
          <a:p>
            <a:pPr marL="285750" indent="-285750" algn="just">
              <a:buFont typeface="Arial" panose="020B0604020202020204" pitchFamily="34" charset="0"/>
              <a:buChar char="•"/>
            </a:pPr>
            <a:r>
              <a:rPr lang="es-CO" b="1" i="1" dirty="0" smtClean="0"/>
              <a:t>Estabilidad</a:t>
            </a:r>
            <a:r>
              <a:rPr lang="es-CO" i="1" dirty="0"/>
              <a:t>: Los principales fabricantes de maquinaria de láser de fibra ofrecen generadores que proveen de una estabilidad extremadamente alta durante hasta 100.000 horas. Los láseres convencionales son muy sensibles a golpes, y si la óptica se desalinea se necesita un especialista para resolverlo. En el caso del láser de fibra, el haz de luz se genera dentro de un cable de fibra óptica, como en los que transportan datos de internet, por lo que es muy estable y fácil de usar</a:t>
            </a:r>
            <a:r>
              <a:rPr lang="es-CO" i="1" dirty="0" smtClean="0"/>
              <a:t>.</a:t>
            </a:r>
          </a:p>
          <a:p>
            <a:endParaRPr lang="es-CO" dirty="0" smtClean="0"/>
          </a:p>
          <a:p>
            <a:endParaRPr lang="es-CO" dirty="0" smtClean="0"/>
          </a:p>
          <a:p>
            <a:pPr marL="285750" indent="-285750" algn="just">
              <a:buFont typeface="Arial" panose="020B0604020202020204" pitchFamily="34" charset="0"/>
              <a:buChar char="•"/>
            </a:pPr>
            <a:r>
              <a:rPr lang="es-CO" b="1" i="1" dirty="0" smtClean="0"/>
              <a:t>Precisión</a:t>
            </a:r>
            <a:r>
              <a:rPr lang="es-CO" i="1" dirty="0"/>
              <a:t>: El rayo láser de la máquina de corte láser por fibra ofrece una tolerancia extremadamente baja, con lo que, además de más productiva, es mucho más precisa. El haz de luz se genera y se confina dentro del pequeño núcleo de la fibra, por lo que resulta en un haz muy recto, que se puede enfocar en un punto diminuto. Cuánto más pequeño sea este punto, más eficaz será el láser, por lo que es muy útil para usos en los que se requiere gran calidad, como tubos para mobiliario con muescas o tubos para piezas de automóvil</a:t>
            </a:r>
            <a:r>
              <a:rPr lang="es-CO" i="1" dirty="0" smtClean="0"/>
              <a:t>.</a:t>
            </a:r>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2213596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COMENTARIOS</a:t>
            </a:r>
            <a:endParaRPr lang="es-CO" dirty="0"/>
          </a:p>
        </p:txBody>
      </p:sp>
      <p:sp>
        <p:nvSpPr>
          <p:cNvPr id="5" name="CuadroTexto 4"/>
          <p:cNvSpPr txBox="1"/>
          <p:nvPr/>
        </p:nvSpPr>
        <p:spPr>
          <a:xfrm>
            <a:off x="798490" y="1924200"/>
            <a:ext cx="9684913" cy="5632311"/>
          </a:xfrm>
          <a:prstGeom prst="rect">
            <a:avLst/>
          </a:prstGeom>
          <a:noFill/>
        </p:spPr>
        <p:txBody>
          <a:bodyPr wrap="square" rtlCol="0">
            <a:spAutoFit/>
          </a:bodyPr>
          <a:lstStyle/>
          <a:p>
            <a:pPr marL="285750" indent="-285750" algn="just">
              <a:buFont typeface="Arial" panose="020B0604020202020204" pitchFamily="34" charset="0"/>
              <a:buChar char="•"/>
            </a:pPr>
            <a:r>
              <a:rPr lang="es-CO" b="1" i="1" dirty="0"/>
              <a:t>Potencia</a:t>
            </a:r>
            <a:r>
              <a:rPr lang="es-CO" i="1" dirty="0"/>
              <a:t>: Las máquinas de láser por fibra tienen láseres cada vez más potentes, con más de 1.000 vatios de potencia (1kW), suficiente para cortar acero de una pulgada de </a:t>
            </a:r>
            <a:r>
              <a:rPr lang="es-CO" i="1" dirty="0" smtClean="0"/>
              <a:t>grueso.</a:t>
            </a:r>
          </a:p>
          <a:p>
            <a:pPr algn="just"/>
            <a:endParaRPr lang="es-CO" i="1" dirty="0" smtClean="0"/>
          </a:p>
          <a:p>
            <a:pPr marL="285750" indent="-285750" algn="just">
              <a:buFont typeface="Arial" panose="020B0604020202020204" pitchFamily="34" charset="0"/>
              <a:buChar char="•"/>
            </a:pPr>
            <a:r>
              <a:rPr lang="es-CO" b="1" i="1" dirty="0" smtClean="0"/>
              <a:t>Medioambientalmente </a:t>
            </a:r>
            <a:r>
              <a:rPr lang="es-CO" b="1" i="1" dirty="0"/>
              <a:t>más sostenible</a:t>
            </a:r>
            <a:r>
              <a:rPr lang="es-CO" i="1" dirty="0"/>
              <a:t>: Con los ajustes adecuados, la tasa de conversión fotoeléctrica de la máquina de corte por láser de fibra es 3 veces superior a la máquina de corte láser tradicional. Otros láseres sólo pueden convertir un pequeño porcentaje de la potencia de su fuente de alimentación en fotones, pero un láser de fibra convierte alrededor del 70-80% de la energía que consume. Esto hace que además de ser productiva y precisa, sea más respetuosa con el medio ambiente, al perderse menos energía que se acaba convirtiendo en calor que calienta la atmósfera</a:t>
            </a:r>
            <a:r>
              <a:rPr lang="es-CO" i="1" dirty="0" smtClean="0"/>
              <a:t>.</a:t>
            </a:r>
          </a:p>
          <a:p>
            <a:pPr marL="285750" indent="-285750" algn="just">
              <a:buFont typeface="Arial" panose="020B0604020202020204" pitchFamily="34" charset="0"/>
              <a:buChar char="•"/>
            </a:pPr>
            <a:endParaRPr lang="es-CO" i="1" dirty="0"/>
          </a:p>
          <a:p>
            <a:pPr marL="285750" indent="-285750" algn="just">
              <a:buFont typeface="Arial" panose="020B0604020202020204" pitchFamily="34" charset="0"/>
              <a:buChar char="•"/>
            </a:pPr>
            <a:r>
              <a:rPr lang="es-CO" b="1" i="1" dirty="0" smtClean="0"/>
              <a:t>Coste </a:t>
            </a:r>
            <a:r>
              <a:rPr lang="es-CO" b="1" i="1" dirty="0"/>
              <a:t>de mantenimiento menor</a:t>
            </a:r>
            <a:r>
              <a:rPr lang="es-CO" i="1" dirty="0"/>
              <a:t>: La máquina de corte por láser de fibra no necesita un mantenimiento muy elevado, por lo que reduce costes y mejora la eficiencia de la producción</a:t>
            </a:r>
            <a:r>
              <a:rPr lang="es-CO" i="1" dirty="0" smtClean="0"/>
              <a:t>.</a:t>
            </a:r>
          </a:p>
          <a:p>
            <a:pPr marL="285750" indent="-285750" algn="just">
              <a:buFont typeface="Arial" panose="020B0604020202020204" pitchFamily="34" charset="0"/>
              <a:buChar char="•"/>
            </a:pPr>
            <a:endParaRPr lang="es-CO" i="1" dirty="0"/>
          </a:p>
          <a:p>
            <a:pPr marL="285750" indent="-285750" algn="just">
              <a:buFont typeface="Arial" panose="020B0604020202020204" pitchFamily="34" charset="0"/>
              <a:buChar char="•"/>
            </a:pPr>
            <a:r>
              <a:rPr lang="es-CO" i="1" dirty="0"/>
              <a:t> </a:t>
            </a:r>
            <a:r>
              <a:rPr lang="es-CO" b="1" i="1" dirty="0"/>
              <a:t>Facilidad de uso</a:t>
            </a:r>
            <a:r>
              <a:rPr lang="es-CO" i="1" dirty="0"/>
              <a:t>: La máquina de corte por láser de fibra sólo necesita el diseño de los patrones de corte en el ordenador, no necesita intervención manual en la máquina en el proceso de corte. </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2363229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457831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Bibliografía</a:t>
            </a:r>
            <a:endParaRPr lang="es-CO" dirty="0"/>
          </a:p>
        </p:txBody>
      </p:sp>
      <p:sp>
        <p:nvSpPr>
          <p:cNvPr id="5" name="CuadroTexto 4"/>
          <p:cNvSpPr txBox="1"/>
          <p:nvPr/>
        </p:nvSpPr>
        <p:spPr>
          <a:xfrm>
            <a:off x="798490" y="1924200"/>
            <a:ext cx="9684913" cy="3693319"/>
          </a:xfrm>
          <a:prstGeom prst="rect">
            <a:avLst/>
          </a:prstGeom>
          <a:noFill/>
        </p:spPr>
        <p:txBody>
          <a:bodyPr wrap="square" rtlCol="0">
            <a:spAutoFit/>
          </a:bodyPr>
          <a:lstStyle/>
          <a:p>
            <a:pPr marL="285750" indent="-285750">
              <a:buFont typeface="Arial" panose="020B0604020202020204" pitchFamily="34" charset="0"/>
              <a:buChar char="•"/>
            </a:pPr>
            <a:r>
              <a:rPr lang="es-CO" dirty="0">
                <a:hlinkClick r:id="rId2"/>
              </a:rPr>
              <a:t>https://ferrosplanes.com/laser-fibra-ventajas</a:t>
            </a:r>
            <a:r>
              <a:rPr lang="es-CO" dirty="0" smtClean="0">
                <a:hlinkClick r:id="rId2"/>
              </a:rPr>
              <a:t>/</a:t>
            </a:r>
            <a:endParaRPr lang="es-CO" dirty="0" smtClean="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hlinkClick r:id="rId3"/>
              </a:rPr>
              <a:t>http://</a:t>
            </a:r>
            <a:r>
              <a:rPr lang="es-CO" dirty="0" smtClean="0">
                <a:hlinkClick r:id="rId3"/>
              </a:rPr>
              <a:t>www.cyd.conacyt.gob.mx/200/Articulos/Laseres/Laseres03.htm#a</a:t>
            </a:r>
            <a:endParaRPr lang="es-CO" dirty="0" smtClean="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hlinkClick r:id="rId4"/>
              </a:rPr>
              <a:t>http://</a:t>
            </a:r>
            <a:r>
              <a:rPr lang="es-CO" dirty="0" smtClean="0">
                <a:hlinkClick r:id="rId4"/>
              </a:rPr>
              <a:t>bibliotecadigital.ilce.edu.mx/sites/ciencia/volumen2/ciencia3/084/htm/sec_7.htm</a:t>
            </a:r>
            <a:endParaRPr lang="es-CO" dirty="0" smtClean="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hlinkClick r:id="rId5"/>
              </a:rPr>
              <a:t>https://www.onsicom.es/breve-recorrido-historico-de-la-fibra-optica</a:t>
            </a:r>
            <a:r>
              <a:rPr lang="es-CO" dirty="0" smtClean="0">
                <a:hlinkClick r:id="rId5"/>
              </a:rPr>
              <a:t>/</a:t>
            </a:r>
            <a:endParaRPr lang="es-CO" dirty="0" smtClean="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hlinkClick r:id="rId6"/>
              </a:rPr>
              <a:t>https://</a:t>
            </a:r>
            <a:r>
              <a:rPr lang="es-CO" dirty="0" smtClean="0">
                <a:hlinkClick r:id="rId6"/>
              </a:rPr>
              <a:t>inaoe.repositorioinstitucional.mx/jspui/bitstream/1009/148/1/MayaOrFM.pdf</a:t>
            </a:r>
            <a:endParaRPr lang="es-CO" dirty="0" smtClean="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lgn="just">
              <a:buFont typeface="Arial" panose="020B0604020202020204" pitchFamily="34" charset="0"/>
              <a:buChar char="•"/>
            </a:pPr>
            <a:endParaRPr lang="es-CO" dirty="0"/>
          </a:p>
        </p:txBody>
      </p:sp>
    </p:spTree>
    <p:extLst>
      <p:ext uri="{BB962C8B-B14F-4D97-AF65-F5344CB8AC3E}">
        <p14:creationId xmlns:p14="http://schemas.microsoft.com/office/powerpoint/2010/main" val="1537184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6872" y="2477037"/>
            <a:ext cx="7376374" cy="1456267"/>
          </a:xfrm>
        </p:spPr>
        <p:txBody>
          <a:bodyPr/>
          <a:lstStyle/>
          <a:p>
            <a:r>
              <a:rPr lang="es-CO" i="1" dirty="0" smtClean="0"/>
              <a:t>GRACIAS POR LA ATENCIÓN PRESTADA</a:t>
            </a:r>
            <a:endParaRPr lang="es-CO" i="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502" y="3933304"/>
            <a:ext cx="2616181" cy="2616181"/>
          </a:xfrm>
          <a:prstGeom prst="rect">
            <a:avLst/>
          </a:prstGeom>
        </p:spPr>
      </p:pic>
    </p:spTree>
    <p:extLst>
      <p:ext uri="{BB962C8B-B14F-4D97-AF65-F5344CB8AC3E}">
        <p14:creationId xmlns:p14="http://schemas.microsoft.com/office/powerpoint/2010/main" val="329114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Historia</a:t>
            </a:r>
            <a:endParaRPr lang="es-CO" b="1" i="1" u="sng"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61" y="2808199"/>
            <a:ext cx="2283048" cy="1712286"/>
          </a:xfrm>
          <a:prstGeom prst="rect">
            <a:avLst/>
          </a:prstGeom>
        </p:spPr>
      </p:pic>
      <p:sp>
        <p:nvSpPr>
          <p:cNvPr id="6" name="CuadroTexto 5"/>
          <p:cNvSpPr txBox="1"/>
          <p:nvPr/>
        </p:nvSpPr>
        <p:spPr>
          <a:xfrm>
            <a:off x="685801" y="4776868"/>
            <a:ext cx="2343955" cy="646331"/>
          </a:xfrm>
          <a:prstGeom prst="rect">
            <a:avLst/>
          </a:prstGeom>
          <a:noFill/>
        </p:spPr>
        <p:txBody>
          <a:bodyPr wrap="square" rtlCol="0">
            <a:spAutoFit/>
          </a:bodyPr>
          <a:lstStyle/>
          <a:p>
            <a:pPr algn="ctr"/>
            <a:r>
              <a:rPr lang="es-CO" i="1" dirty="0" smtClean="0"/>
              <a:t>1916- Albert Einstein</a:t>
            </a:r>
          </a:p>
          <a:p>
            <a:pPr algn="ctr"/>
            <a:r>
              <a:rPr lang="es-CO" i="1" dirty="0"/>
              <a:t> </a:t>
            </a:r>
            <a:r>
              <a:rPr lang="es-CO" i="1" dirty="0" smtClean="0"/>
              <a:t>(Emisión Estimulada)</a:t>
            </a:r>
            <a:endParaRPr lang="es-CO" i="1" dirty="0"/>
          </a:p>
        </p:txBody>
      </p:sp>
      <p:sp>
        <p:nvSpPr>
          <p:cNvPr id="7" name="Flecha derecha 6"/>
          <p:cNvSpPr/>
          <p:nvPr/>
        </p:nvSpPr>
        <p:spPr>
          <a:xfrm>
            <a:off x="3350993" y="3361688"/>
            <a:ext cx="901522" cy="605307"/>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599" y="2748814"/>
            <a:ext cx="2267019" cy="1831054"/>
          </a:xfrm>
          <a:prstGeom prst="rect">
            <a:avLst/>
          </a:prstGeom>
        </p:spPr>
      </p:pic>
      <p:sp>
        <p:nvSpPr>
          <p:cNvPr id="9" name="CuadroTexto 8"/>
          <p:cNvSpPr txBox="1"/>
          <p:nvPr/>
        </p:nvSpPr>
        <p:spPr>
          <a:xfrm>
            <a:off x="4488966" y="4776868"/>
            <a:ext cx="2168283" cy="923330"/>
          </a:xfrm>
          <a:prstGeom prst="rect">
            <a:avLst/>
          </a:prstGeom>
          <a:noFill/>
        </p:spPr>
        <p:txBody>
          <a:bodyPr wrap="square" rtlCol="0">
            <a:spAutoFit/>
          </a:bodyPr>
          <a:lstStyle/>
          <a:p>
            <a:pPr algn="ctr"/>
            <a:r>
              <a:rPr lang="es-CO" i="1" dirty="0" smtClean="0"/>
              <a:t>Década de los 50 </a:t>
            </a:r>
          </a:p>
          <a:p>
            <a:pPr algn="ctr"/>
            <a:r>
              <a:rPr lang="es-CO" i="1" dirty="0" smtClean="0"/>
              <a:t>Alfred </a:t>
            </a:r>
            <a:r>
              <a:rPr lang="es-CO" i="1" dirty="0" err="1" smtClean="0"/>
              <a:t>Kastler</a:t>
            </a:r>
            <a:endParaRPr lang="es-CO" i="1" dirty="0" smtClean="0"/>
          </a:p>
          <a:p>
            <a:pPr algn="ctr"/>
            <a:r>
              <a:rPr lang="es-CO" i="1" dirty="0" smtClean="0"/>
              <a:t>(Bombeo Óptico)</a:t>
            </a:r>
            <a:endParaRPr lang="es-CO" i="1"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308" y="2745778"/>
            <a:ext cx="2760708" cy="1837126"/>
          </a:xfrm>
          <a:prstGeom prst="rect">
            <a:avLst/>
          </a:prstGeom>
        </p:spPr>
      </p:pic>
      <p:sp>
        <p:nvSpPr>
          <p:cNvPr id="11" name="Flecha derecha 10"/>
          <p:cNvSpPr/>
          <p:nvPr/>
        </p:nvSpPr>
        <p:spPr>
          <a:xfrm>
            <a:off x="6893702" y="3361688"/>
            <a:ext cx="901522" cy="605307"/>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p:cNvSpPr txBox="1"/>
          <p:nvPr/>
        </p:nvSpPr>
        <p:spPr>
          <a:xfrm>
            <a:off x="8126290" y="4776868"/>
            <a:ext cx="2472743" cy="646331"/>
          </a:xfrm>
          <a:prstGeom prst="rect">
            <a:avLst/>
          </a:prstGeom>
          <a:noFill/>
        </p:spPr>
        <p:txBody>
          <a:bodyPr wrap="square" rtlCol="0">
            <a:spAutoFit/>
          </a:bodyPr>
          <a:lstStyle/>
          <a:p>
            <a:pPr algn="ctr"/>
            <a:r>
              <a:rPr lang="es-CO" i="1" dirty="0" smtClean="0"/>
              <a:t>1954- Charles H. </a:t>
            </a:r>
            <a:r>
              <a:rPr lang="es-CO" i="1" dirty="0" err="1" smtClean="0"/>
              <a:t>Townes</a:t>
            </a:r>
            <a:r>
              <a:rPr lang="es-CO" i="1" dirty="0" smtClean="0"/>
              <a:t> (Máser)</a:t>
            </a:r>
            <a:endParaRPr lang="es-CO" i="1" dirty="0"/>
          </a:p>
        </p:txBody>
      </p:sp>
    </p:spTree>
    <p:extLst>
      <p:ext uri="{BB962C8B-B14F-4D97-AF65-F5344CB8AC3E}">
        <p14:creationId xmlns:p14="http://schemas.microsoft.com/office/powerpoint/2010/main" val="709634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Historia</a:t>
            </a:r>
            <a:endParaRPr lang="es-CO" b="1" i="1" u="sng" dirty="0">
              <a:effectLst>
                <a:outerShdw blurRad="38100" dist="38100" dir="2700000" algn="tl">
                  <a:srgbClr val="000000">
                    <a:alpha val="43137"/>
                  </a:srgbClr>
                </a:outerShdw>
              </a:effectLst>
            </a:endParaRPr>
          </a:p>
        </p:txBody>
      </p:sp>
      <p:sp>
        <p:nvSpPr>
          <p:cNvPr id="9" name="CuadroTexto 8"/>
          <p:cNvSpPr txBox="1"/>
          <p:nvPr/>
        </p:nvSpPr>
        <p:spPr>
          <a:xfrm>
            <a:off x="4667371" y="5111719"/>
            <a:ext cx="2168283" cy="923330"/>
          </a:xfrm>
          <a:prstGeom prst="rect">
            <a:avLst/>
          </a:prstGeom>
          <a:noFill/>
        </p:spPr>
        <p:txBody>
          <a:bodyPr wrap="square" rtlCol="0">
            <a:spAutoFit/>
          </a:bodyPr>
          <a:lstStyle/>
          <a:p>
            <a:pPr algn="ctr"/>
            <a:r>
              <a:rPr lang="es-CO" i="1" dirty="0" smtClean="0"/>
              <a:t>1960 – Theodore H. </a:t>
            </a:r>
            <a:r>
              <a:rPr lang="es-CO" i="1" dirty="0" err="1" smtClean="0"/>
              <a:t>Maiman</a:t>
            </a:r>
            <a:endParaRPr lang="es-CO" i="1" dirty="0" smtClean="0"/>
          </a:p>
          <a:p>
            <a:pPr algn="ctr"/>
            <a:r>
              <a:rPr lang="es-CO" i="1" dirty="0" smtClean="0"/>
              <a:t> (Láser)</a:t>
            </a:r>
            <a:endParaRPr lang="es-CO" i="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763" y="1992618"/>
            <a:ext cx="2857500" cy="2857500"/>
          </a:xfrm>
          <a:prstGeom prst="rect">
            <a:avLst/>
          </a:prstGeom>
        </p:spPr>
      </p:pic>
    </p:spTree>
    <p:extLst>
      <p:ext uri="{BB962C8B-B14F-4D97-AF65-F5344CB8AC3E}">
        <p14:creationId xmlns:p14="http://schemas.microsoft.com/office/powerpoint/2010/main" val="276136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a:effectLst>
                  <a:outerShdw blurRad="38100" dist="38100" dir="2700000" algn="tl">
                    <a:srgbClr val="000000">
                      <a:alpha val="43137"/>
                    </a:srgbClr>
                  </a:outerShdw>
                </a:effectLst>
              </a:rPr>
              <a:t>Historia</a:t>
            </a: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43" y="2705368"/>
            <a:ext cx="1905000" cy="2400300"/>
          </a:xfrm>
          <a:prstGeom prst="rect">
            <a:avLst/>
          </a:prstGeom>
        </p:spPr>
      </p:pic>
      <p:sp>
        <p:nvSpPr>
          <p:cNvPr id="5" name="CuadroTexto 4"/>
          <p:cNvSpPr txBox="1"/>
          <p:nvPr/>
        </p:nvSpPr>
        <p:spPr>
          <a:xfrm>
            <a:off x="976652" y="5396248"/>
            <a:ext cx="2250582" cy="923330"/>
          </a:xfrm>
          <a:prstGeom prst="rect">
            <a:avLst/>
          </a:prstGeom>
          <a:noFill/>
        </p:spPr>
        <p:txBody>
          <a:bodyPr wrap="square" rtlCol="0">
            <a:spAutoFit/>
          </a:bodyPr>
          <a:lstStyle/>
          <a:p>
            <a:pPr algn="ctr"/>
            <a:r>
              <a:rPr lang="es-CO" i="1" dirty="0" smtClean="0"/>
              <a:t>Siglo XIX - John Tyndall </a:t>
            </a:r>
          </a:p>
          <a:p>
            <a:pPr algn="ctr"/>
            <a:r>
              <a:rPr lang="es-CO" i="1" dirty="0" smtClean="0"/>
              <a:t>(Conducción de la luz)</a:t>
            </a:r>
            <a:endParaRPr lang="es-CO" i="1" dirty="0"/>
          </a:p>
        </p:txBody>
      </p:sp>
      <p:sp>
        <p:nvSpPr>
          <p:cNvPr id="6" name="Flecha derecha 5"/>
          <p:cNvSpPr/>
          <p:nvPr/>
        </p:nvSpPr>
        <p:spPr>
          <a:xfrm>
            <a:off x="3286602" y="3602864"/>
            <a:ext cx="901522" cy="605307"/>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283" y="2705368"/>
            <a:ext cx="1897018" cy="2400300"/>
          </a:xfrm>
          <a:prstGeom prst="rect">
            <a:avLst/>
          </a:prstGeom>
        </p:spPr>
      </p:pic>
      <p:sp>
        <p:nvSpPr>
          <p:cNvPr id="9" name="CuadroTexto 8"/>
          <p:cNvSpPr txBox="1"/>
          <p:nvPr/>
        </p:nvSpPr>
        <p:spPr>
          <a:xfrm>
            <a:off x="4273104" y="5409127"/>
            <a:ext cx="1970468" cy="923330"/>
          </a:xfrm>
          <a:prstGeom prst="rect">
            <a:avLst/>
          </a:prstGeom>
          <a:noFill/>
        </p:spPr>
        <p:txBody>
          <a:bodyPr wrap="square" rtlCol="0">
            <a:spAutoFit/>
          </a:bodyPr>
          <a:lstStyle/>
          <a:p>
            <a:pPr algn="ctr"/>
            <a:r>
              <a:rPr lang="es-CO" i="1" dirty="0" smtClean="0"/>
              <a:t>1952- </a:t>
            </a:r>
            <a:r>
              <a:rPr lang="es-CO" i="1" dirty="0" err="1" smtClean="0"/>
              <a:t>Narinder</a:t>
            </a:r>
            <a:r>
              <a:rPr lang="es-CO" i="1" dirty="0" smtClean="0"/>
              <a:t> </a:t>
            </a:r>
            <a:r>
              <a:rPr lang="es-CO" i="1" dirty="0"/>
              <a:t>Singh </a:t>
            </a:r>
            <a:r>
              <a:rPr lang="es-CO" i="1" dirty="0" err="1" smtClean="0"/>
              <a:t>Kapany</a:t>
            </a:r>
            <a:endParaRPr lang="es-CO" i="1" dirty="0" smtClean="0"/>
          </a:p>
          <a:p>
            <a:pPr algn="ctr"/>
            <a:r>
              <a:rPr lang="es-CO" i="1" dirty="0" smtClean="0"/>
              <a:t>(Fibra Óptica) </a:t>
            </a:r>
            <a:endParaRPr lang="es-CO" i="1"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779" y="2707335"/>
            <a:ext cx="3368446" cy="2398333"/>
          </a:xfrm>
          <a:prstGeom prst="rect">
            <a:avLst/>
          </a:prstGeom>
        </p:spPr>
      </p:pic>
      <p:sp>
        <p:nvSpPr>
          <p:cNvPr id="11" name="Flecha derecha 10"/>
          <p:cNvSpPr/>
          <p:nvPr/>
        </p:nvSpPr>
        <p:spPr>
          <a:xfrm>
            <a:off x="6477779" y="3602863"/>
            <a:ext cx="901522" cy="605307"/>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p:cNvSpPr txBox="1"/>
          <p:nvPr/>
        </p:nvSpPr>
        <p:spPr>
          <a:xfrm>
            <a:off x="7753084" y="5409127"/>
            <a:ext cx="3013657" cy="646331"/>
          </a:xfrm>
          <a:prstGeom prst="rect">
            <a:avLst/>
          </a:prstGeom>
          <a:noFill/>
        </p:spPr>
        <p:txBody>
          <a:bodyPr wrap="square" rtlCol="0">
            <a:spAutoFit/>
          </a:bodyPr>
          <a:lstStyle/>
          <a:p>
            <a:pPr algn="ctr"/>
            <a:r>
              <a:rPr lang="es-CO" i="1" dirty="0" smtClean="0"/>
              <a:t>1966- </a:t>
            </a:r>
            <a:r>
              <a:rPr lang="es-CO" i="1" dirty="0" err="1" smtClean="0"/>
              <a:t>Kao</a:t>
            </a:r>
            <a:r>
              <a:rPr lang="es-CO" i="1" dirty="0" smtClean="0"/>
              <a:t> y </a:t>
            </a:r>
            <a:r>
              <a:rPr lang="es-CO" i="1" dirty="0" err="1" smtClean="0"/>
              <a:t>Hockman</a:t>
            </a:r>
            <a:endParaRPr lang="es-CO" i="1" dirty="0" smtClean="0"/>
          </a:p>
          <a:p>
            <a:pPr algn="ctr"/>
            <a:r>
              <a:rPr lang="es-CO" i="1" dirty="0" smtClean="0"/>
              <a:t>(Proceso de Fabricación)</a:t>
            </a:r>
            <a:endParaRPr lang="es-CO" i="1" dirty="0"/>
          </a:p>
        </p:txBody>
      </p:sp>
    </p:spTree>
    <p:extLst>
      <p:ext uri="{BB962C8B-B14F-4D97-AF65-F5344CB8AC3E}">
        <p14:creationId xmlns:p14="http://schemas.microsoft.com/office/powerpoint/2010/main" val="15316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3386"/>
            <a:ext cx="10131425" cy="1456267"/>
          </a:xfrm>
        </p:spPr>
        <p:txBody>
          <a:bodyPr>
            <a:normAutofit/>
          </a:bodyPr>
          <a:lstStyle/>
          <a:p>
            <a:pPr algn="ctr"/>
            <a:r>
              <a:rPr lang="es-CO" sz="4400" b="1" i="1" u="sng" dirty="0" smtClean="0">
                <a:effectLst>
                  <a:outerShdw blurRad="38100" dist="38100" dir="2700000" algn="tl">
                    <a:srgbClr val="000000">
                      <a:alpha val="43137"/>
                    </a:srgbClr>
                  </a:outerShdw>
                </a:effectLst>
              </a:rPr>
              <a:t>AGENDA</a:t>
            </a:r>
            <a:endParaRPr lang="es-CO" sz="4400" b="1" i="1" u="sng" dirty="0">
              <a:effectLst>
                <a:outerShdw blurRad="38100" dist="38100" dir="2700000" algn="tl">
                  <a:srgbClr val="000000">
                    <a:alpha val="43137"/>
                  </a:srgbClr>
                </a:outerShdw>
              </a:effectLst>
            </a:endParaRPr>
          </a:p>
        </p:txBody>
      </p:sp>
      <p:sp>
        <p:nvSpPr>
          <p:cNvPr id="4" name="CuadroTexto 3"/>
          <p:cNvSpPr txBox="1"/>
          <p:nvPr/>
        </p:nvSpPr>
        <p:spPr>
          <a:xfrm>
            <a:off x="1198832" y="1769654"/>
            <a:ext cx="10276244" cy="5078313"/>
          </a:xfrm>
          <a:prstGeom prst="rect">
            <a:avLst/>
          </a:prstGeom>
          <a:noFill/>
        </p:spPr>
        <p:txBody>
          <a:bodyPr wrap="square" rtlCol="0">
            <a:spAutoFit/>
          </a:bodyPr>
          <a:lstStyle/>
          <a:p>
            <a:pPr marL="342900" indent="-342900">
              <a:buFont typeface="+mj-lt"/>
              <a:buAutoNum type="arabicPeriod"/>
            </a:pPr>
            <a:r>
              <a:rPr lang="es-CO" b="1" i="1" dirty="0" smtClean="0">
                <a:effectLst>
                  <a:outerShdw blurRad="38100" dist="38100" dir="2700000" algn="tl">
                    <a:srgbClr val="000000">
                      <a:alpha val="43137"/>
                    </a:srgbClr>
                  </a:outerShdw>
                </a:effectLst>
              </a:rPr>
              <a:t>Historia</a:t>
            </a:r>
          </a:p>
          <a:p>
            <a:pPr lvl="1"/>
            <a:r>
              <a:rPr lang="es-CO" b="1" i="1" dirty="0" smtClean="0">
                <a:effectLst>
                  <a:outerShdw blurRad="38100" dist="38100" dir="2700000" algn="tl">
                    <a:srgbClr val="000000">
                      <a:alpha val="43137"/>
                    </a:srgbClr>
                  </a:outerShdw>
                </a:effectLst>
              </a:rPr>
              <a:t>1.1. Láser</a:t>
            </a:r>
          </a:p>
          <a:p>
            <a:pPr lvl="1"/>
            <a:r>
              <a:rPr lang="es-CO" b="1" i="1" dirty="0" smtClean="0">
                <a:effectLst>
                  <a:outerShdw blurRad="38100" dist="38100" dir="2700000" algn="tl">
                    <a:srgbClr val="000000">
                      <a:alpha val="43137"/>
                    </a:srgbClr>
                  </a:outerShdw>
                </a:effectLst>
              </a:rPr>
              <a:t>1.2.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Principio de Funcionamiento</a:t>
            </a:r>
          </a:p>
          <a:p>
            <a:pPr lvl="1"/>
            <a:r>
              <a:rPr lang="es-CO" b="1" i="1" dirty="0" smtClean="0">
                <a:effectLst>
                  <a:outerShdw blurRad="38100" dist="38100" dir="2700000" algn="tl">
                    <a:srgbClr val="000000">
                      <a:alpha val="43137"/>
                    </a:srgbClr>
                  </a:outerShdw>
                </a:effectLst>
              </a:rPr>
              <a:t>2.1. Láser</a:t>
            </a:r>
          </a:p>
          <a:p>
            <a:pPr lvl="1"/>
            <a:r>
              <a:rPr lang="es-CO" b="1" i="1" dirty="0" smtClean="0">
                <a:effectLst>
                  <a:outerShdw blurRad="38100" dist="38100" dir="2700000" algn="tl">
                    <a:srgbClr val="000000">
                      <a:alpha val="43137"/>
                    </a:srgbClr>
                  </a:outerShdw>
                </a:effectLst>
              </a:rPr>
              <a:t>2.2. Fibra Óptica</a:t>
            </a:r>
          </a:p>
          <a:p>
            <a:pPr marL="342900" indent="-342900">
              <a:buFont typeface="+mj-lt"/>
              <a:buAutoNum type="arabicPeriod"/>
            </a:pPr>
            <a:r>
              <a:rPr lang="es-CO" b="1" i="1" dirty="0" smtClean="0">
                <a:effectLst>
                  <a:outerShdw blurRad="38100" dist="38100" dir="2700000" algn="tl">
                    <a:srgbClr val="000000">
                      <a:alpha val="43137"/>
                    </a:srgbClr>
                  </a:outerShdw>
                </a:effectLst>
              </a:rPr>
              <a:t>Estructura y Componentes </a:t>
            </a:r>
          </a:p>
          <a:p>
            <a:pPr marL="342900" indent="-342900">
              <a:buFont typeface="+mj-lt"/>
              <a:buAutoNum type="arabicPeriod"/>
            </a:pPr>
            <a:r>
              <a:rPr lang="es-CO" b="1" i="1" dirty="0" smtClean="0">
                <a:effectLst>
                  <a:outerShdw blurRad="38100" dist="38100" dir="2700000" algn="tl">
                    <a:srgbClr val="000000">
                      <a:alpha val="43137"/>
                    </a:srgbClr>
                  </a:outerShdw>
                </a:effectLst>
              </a:rPr>
              <a:t>Técnicas</a:t>
            </a:r>
          </a:p>
          <a:p>
            <a:pPr lvl="1"/>
            <a:r>
              <a:rPr lang="es-CO" b="1" i="1" dirty="0" smtClean="0">
                <a:effectLst>
                  <a:outerShdw blurRad="38100" dist="38100" dir="2700000" algn="tl">
                    <a:srgbClr val="000000">
                      <a:alpha val="43137"/>
                    </a:srgbClr>
                  </a:outerShdw>
                </a:effectLst>
              </a:rPr>
              <a:t>4.1. Amarre de Modos</a:t>
            </a:r>
          </a:p>
          <a:p>
            <a:pPr lvl="2"/>
            <a:r>
              <a:rPr lang="es-CO" b="1" i="1" dirty="0" smtClean="0">
                <a:effectLst>
                  <a:outerShdw blurRad="38100" dist="38100" dir="2700000" algn="tl">
                    <a:srgbClr val="000000">
                      <a:alpha val="43137"/>
                    </a:srgbClr>
                  </a:outerShdw>
                </a:effectLst>
              </a:rPr>
              <a:t>4.1.1. Activo</a:t>
            </a:r>
          </a:p>
          <a:p>
            <a:pPr lvl="2"/>
            <a:r>
              <a:rPr lang="es-CO" b="1" i="1" dirty="0" smtClean="0">
                <a:effectLst>
                  <a:outerShdw blurRad="38100" dist="38100" dir="2700000" algn="tl">
                    <a:srgbClr val="000000">
                      <a:alpha val="43137"/>
                    </a:srgbClr>
                  </a:outerShdw>
                </a:effectLst>
              </a:rPr>
              <a:t>4.1.2. Pasivo</a:t>
            </a:r>
          </a:p>
          <a:p>
            <a:pPr lvl="1"/>
            <a:r>
              <a:rPr lang="es-CO" b="1" i="1" dirty="0" smtClean="0">
                <a:effectLst>
                  <a:outerShdw blurRad="38100" dist="38100" dir="2700000" algn="tl">
                    <a:srgbClr val="000000">
                      <a:alpha val="43137"/>
                    </a:srgbClr>
                  </a:outerShdw>
                </a:effectLst>
              </a:rPr>
              <a:t>4.2. Q- </a:t>
            </a:r>
            <a:r>
              <a:rPr lang="es-CO" b="1" i="1" dirty="0" err="1">
                <a:effectLst>
                  <a:outerShdw blurRad="38100" dist="38100" dir="2700000" algn="tl">
                    <a:srgbClr val="000000">
                      <a:alpha val="43137"/>
                    </a:srgbClr>
                  </a:outerShdw>
                </a:effectLst>
              </a:rPr>
              <a:t>S</a:t>
            </a:r>
            <a:r>
              <a:rPr lang="es-CO" b="1" i="1" dirty="0" err="1" smtClean="0">
                <a:effectLst>
                  <a:outerShdw blurRad="38100" dist="38100" dir="2700000" algn="tl">
                    <a:srgbClr val="000000">
                      <a:alpha val="43137"/>
                    </a:srgbClr>
                  </a:outerShdw>
                </a:effectLst>
              </a:rPr>
              <a:t>witch</a:t>
            </a:r>
            <a:endParaRPr lang="es-CO" b="1" i="1" dirty="0" smtClean="0">
              <a:effectLst>
                <a:outerShdw blurRad="38100" dist="38100" dir="2700000" algn="tl">
                  <a:srgbClr val="000000">
                    <a:alpha val="43137"/>
                  </a:srgbClr>
                </a:outerShdw>
              </a:effectLst>
            </a:endParaRPr>
          </a:p>
          <a:p>
            <a:pPr lvl="2"/>
            <a:r>
              <a:rPr lang="es-CO" b="1" i="1" dirty="0" smtClean="0">
                <a:effectLst>
                  <a:outerShdw blurRad="38100" dist="38100" dir="2700000" algn="tl">
                    <a:srgbClr val="000000">
                      <a:alpha val="43137"/>
                    </a:srgbClr>
                  </a:outerShdw>
                </a:effectLst>
              </a:rPr>
              <a:t>4.2.1. Activo</a:t>
            </a:r>
          </a:p>
          <a:p>
            <a:pPr lvl="2"/>
            <a:r>
              <a:rPr lang="es-CO" b="1" i="1" dirty="0" smtClean="0">
                <a:effectLst>
                  <a:outerShdw blurRad="38100" dist="38100" dir="2700000" algn="tl">
                    <a:srgbClr val="000000">
                      <a:alpha val="43137"/>
                    </a:srgbClr>
                  </a:outerShdw>
                </a:effectLst>
              </a:rPr>
              <a:t>4.2.2. Pasivo</a:t>
            </a:r>
          </a:p>
          <a:p>
            <a:pPr marL="342900" indent="-342900">
              <a:buFont typeface="+mj-lt"/>
              <a:buAutoNum type="arabicPeriod"/>
            </a:pPr>
            <a:r>
              <a:rPr lang="es-CO" b="1" i="1" dirty="0" smtClean="0">
                <a:effectLst>
                  <a:outerShdw blurRad="38100" dist="38100" dir="2700000" algn="tl">
                    <a:srgbClr val="000000">
                      <a:alpha val="43137"/>
                    </a:srgbClr>
                  </a:outerShdw>
                </a:effectLst>
              </a:rPr>
              <a:t>Aplicaciones </a:t>
            </a:r>
          </a:p>
          <a:p>
            <a:pPr marL="342900" indent="-342900">
              <a:buFont typeface="+mj-lt"/>
              <a:buAutoNum type="arabicPeriod"/>
            </a:pPr>
            <a:r>
              <a:rPr lang="es-CO" b="1" i="1" dirty="0" smtClean="0">
                <a:effectLst>
                  <a:outerShdw blurRad="38100" dist="38100" dir="2700000" algn="tl">
                    <a:srgbClr val="000000">
                      <a:alpha val="43137"/>
                    </a:srgbClr>
                  </a:outerShdw>
                </a:effectLst>
              </a:rPr>
              <a:t>Comentarios</a:t>
            </a:r>
          </a:p>
          <a:p>
            <a:pPr marL="342900" indent="-342900">
              <a:buFont typeface="+mj-lt"/>
              <a:buAutoNum type="arabicPeriod"/>
            </a:pPr>
            <a:r>
              <a:rPr lang="es-CO" b="1" i="1" dirty="0" smtClean="0">
                <a:effectLst>
                  <a:outerShdw blurRad="38100" dist="38100" dir="2700000" algn="tl">
                    <a:srgbClr val="000000">
                      <a:alpha val="43137"/>
                    </a:srgbClr>
                  </a:outerShdw>
                </a:effectLst>
              </a:rPr>
              <a:t>Bibliografía</a:t>
            </a:r>
          </a:p>
          <a:p>
            <a:pPr marL="342900" indent="-342900">
              <a:buFont typeface="+mj-lt"/>
              <a:buAutoNum type="arabicPeriod"/>
            </a:pPr>
            <a:endParaRPr lang="es-CO" dirty="0" smtClean="0"/>
          </a:p>
        </p:txBody>
      </p:sp>
    </p:spTree>
    <p:extLst>
      <p:ext uri="{BB962C8B-B14F-4D97-AF65-F5344CB8AC3E}">
        <p14:creationId xmlns:p14="http://schemas.microsoft.com/office/powerpoint/2010/main" val="3416271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smtClean="0">
                <a:effectLst>
                  <a:outerShdw blurRad="38100" dist="38100" dir="2700000" algn="tl">
                    <a:srgbClr val="000000">
                      <a:alpha val="43137"/>
                    </a:srgbClr>
                  </a:outerShdw>
                </a:effectLst>
              </a:rPr>
              <a:t>Principio de Funcionamiento</a:t>
            </a:r>
            <a:endParaRPr lang="es-CO" dirty="0"/>
          </a:p>
        </p:txBody>
      </p:sp>
      <p:pic>
        <p:nvPicPr>
          <p:cNvPr id="4" name="Imagen 3"/>
          <p:cNvPicPr>
            <a:picLocks noChangeAspect="1"/>
          </p:cNvPicPr>
          <p:nvPr/>
        </p:nvPicPr>
        <p:blipFill>
          <a:blip r:embed="rId2"/>
          <a:stretch>
            <a:fillRect/>
          </a:stretch>
        </p:blipFill>
        <p:spPr>
          <a:xfrm>
            <a:off x="994982" y="2065867"/>
            <a:ext cx="3743325" cy="4133850"/>
          </a:xfrm>
          <a:prstGeom prst="rect">
            <a:avLst/>
          </a:prstGeom>
        </p:spPr>
      </p:pic>
      <p:pic>
        <p:nvPicPr>
          <p:cNvPr id="5" name="Imagen 4"/>
          <p:cNvPicPr>
            <a:picLocks noChangeAspect="1"/>
          </p:cNvPicPr>
          <p:nvPr/>
        </p:nvPicPr>
        <p:blipFill>
          <a:blip r:embed="rId3"/>
          <a:stretch>
            <a:fillRect/>
          </a:stretch>
        </p:blipFill>
        <p:spPr>
          <a:xfrm>
            <a:off x="6130772" y="2065867"/>
            <a:ext cx="5150609" cy="1546672"/>
          </a:xfrm>
          <a:prstGeom prst="rect">
            <a:avLst/>
          </a:prstGeom>
        </p:spPr>
      </p:pic>
      <p:pic>
        <p:nvPicPr>
          <p:cNvPr id="6" name="Imagen 5"/>
          <p:cNvPicPr>
            <a:picLocks noChangeAspect="1"/>
          </p:cNvPicPr>
          <p:nvPr/>
        </p:nvPicPr>
        <p:blipFill>
          <a:blip r:embed="rId4"/>
          <a:stretch>
            <a:fillRect/>
          </a:stretch>
        </p:blipFill>
        <p:spPr>
          <a:xfrm>
            <a:off x="6130772" y="4694767"/>
            <a:ext cx="5150609" cy="1504950"/>
          </a:xfrm>
          <a:prstGeom prst="rect">
            <a:avLst/>
          </a:prstGeom>
        </p:spPr>
      </p:pic>
      <p:sp>
        <p:nvSpPr>
          <p:cNvPr id="7" name="Flecha derecha 6"/>
          <p:cNvSpPr/>
          <p:nvPr/>
        </p:nvSpPr>
        <p:spPr>
          <a:xfrm>
            <a:off x="4983778" y="2536549"/>
            <a:ext cx="901522" cy="605307"/>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7"/>
          <p:cNvSpPr/>
          <p:nvPr/>
        </p:nvSpPr>
        <p:spPr>
          <a:xfrm rot="5400000">
            <a:off x="8255314" y="3830139"/>
            <a:ext cx="901522" cy="605307"/>
          </a:xfrm>
          <a:prstGeom prst="right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67414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i="1" u="sng" dirty="0">
                <a:effectLst>
                  <a:outerShdw blurRad="38100" dist="38100" dir="2700000" algn="tl">
                    <a:srgbClr val="000000">
                      <a:alpha val="43137"/>
                    </a:srgbClr>
                  </a:outerShdw>
                </a:effectLst>
              </a:rPr>
              <a:t>Principio de Funcionamiento</a:t>
            </a:r>
            <a:endParaRPr lang="es-CO" dirty="0"/>
          </a:p>
        </p:txBody>
      </p:sp>
      <p:sp>
        <p:nvSpPr>
          <p:cNvPr id="4" name="CuadroTexto 3"/>
          <p:cNvSpPr txBox="1"/>
          <p:nvPr/>
        </p:nvSpPr>
        <p:spPr>
          <a:xfrm>
            <a:off x="811369" y="2305318"/>
            <a:ext cx="8783392" cy="2031325"/>
          </a:xfrm>
          <a:prstGeom prst="rect">
            <a:avLst/>
          </a:prstGeom>
          <a:noFill/>
        </p:spPr>
        <p:txBody>
          <a:bodyPr wrap="square" rtlCol="0">
            <a:spAutoFit/>
          </a:bodyPr>
          <a:lstStyle/>
          <a:p>
            <a:r>
              <a:rPr lang="es-CO" i="1" dirty="0" smtClean="0"/>
              <a:t>Condiciones Para la Amplificación</a:t>
            </a:r>
          </a:p>
          <a:p>
            <a:endParaRPr lang="es-CO" i="1" dirty="0"/>
          </a:p>
          <a:p>
            <a:pPr marL="742950" lvl="1" indent="-285750">
              <a:buFont typeface="Arial" panose="020B0604020202020204" pitchFamily="34" charset="0"/>
              <a:buChar char="•"/>
            </a:pPr>
            <a:r>
              <a:rPr lang="es-CO" i="1" dirty="0" smtClean="0"/>
              <a:t>Diferencias de Energía entre los niveles fundamental y excitado</a:t>
            </a:r>
          </a:p>
          <a:p>
            <a:pPr marL="742950" lvl="1" indent="-285750">
              <a:buFont typeface="Arial" panose="020B0604020202020204" pitchFamily="34" charset="0"/>
              <a:buChar char="•"/>
            </a:pPr>
            <a:r>
              <a:rPr lang="es-CO" i="1" dirty="0" smtClean="0"/>
              <a:t>Diferencias de Energía entre los niveles meta estable y fundamental  </a:t>
            </a:r>
          </a:p>
          <a:p>
            <a:pPr marL="742950" lvl="1" indent="-285750">
              <a:buFont typeface="Arial" panose="020B0604020202020204" pitchFamily="34" charset="0"/>
              <a:buChar char="•"/>
            </a:pPr>
            <a:r>
              <a:rPr lang="es-CO" i="1" dirty="0" smtClean="0"/>
              <a:t>Inversión de Población</a:t>
            </a:r>
          </a:p>
          <a:p>
            <a:pPr marL="742950" lvl="1" indent="-285750">
              <a:buFont typeface="Arial" panose="020B0604020202020204" pitchFamily="34" charset="0"/>
              <a:buChar char="•"/>
            </a:pPr>
            <a:endParaRPr lang="es-CO" dirty="0" smtClean="0"/>
          </a:p>
          <a:p>
            <a:endParaRPr lang="es-CO" dirty="0"/>
          </a:p>
        </p:txBody>
      </p:sp>
    </p:spTree>
    <p:extLst>
      <p:ext uri="{BB962C8B-B14F-4D97-AF65-F5344CB8AC3E}">
        <p14:creationId xmlns:p14="http://schemas.microsoft.com/office/powerpoint/2010/main" val="285643742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TM02900722[[fn=Sala de juntas (ion)]]</Template>
  <TotalTime>318</TotalTime>
  <Words>1468</Words>
  <Application>Microsoft Office PowerPoint</Application>
  <PresentationFormat>Panorámica</PresentationFormat>
  <Paragraphs>335</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35</vt:i4>
      </vt:variant>
    </vt:vector>
  </HeadingPairs>
  <TitlesOfParts>
    <vt:vector size="43" baseType="lpstr">
      <vt:lpstr>Arial</vt:lpstr>
      <vt:lpstr>Calibri</vt:lpstr>
      <vt:lpstr>Calibri Light</vt:lpstr>
      <vt:lpstr>Times New Roman</vt:lpstr>
      <vt:lpstr>Trebuchet MS</vt:lpstr>
      <vt:lpstr>Wingdings 2</vt:lpstr>
      <vt:lpstr>HDOfficeLightV0</vt:lpstr>
      <vt:lpstr>Celestial</vt:lpstr>
      <vt:lpstr>Presentación de PowerPoint</vt:lpstr>
      <vt:lpstr>Láseres de Fibra Óptica de Alta Potencia</vt:lpstr>
      <vt:lpstr>AGENDA</vt:lpstr>
      <vt:lpstr>Historia</vt:lpstr>
      <vt:lpstr>Historia</vt:lpstr>
      <vt:lpstr>Historia</vt:lpstr>
      <vt:lpstr>AGENDA</vt:lpstr>
      <vt:lpstr>Principio de Funcionamiento</vt:lpstr>
      <vt:lpstr>Principio de Funcionamiento</vt:lpstr>
      <vt:lpstr>Principio de Funcionamiento</vt:lpstr>
      <vt:lpstr>Principio de Funcionamiento</vt:lpstr>
      <vt:lpstr>AGENDA</vt:lpstr>
      <vt:lpstr>Principio de Funcionamiento</vt:lpstr>
      <vt:lpstr>Principio de Funcionamiento</vt:lpstr>
      <vt:lpstr>AGENDA</vt:lpstr>
      <vt:lpstr>Estructura Y componentes</vt:lpstr>
      <vt:lpstr>AGENDA</vt:lpstr>
      <vt:lpstr>Técnicas</vt:lpstr>
      <vt:lpstr>Técnicas</vt:lpstr>
      <vt:lpstr>Técnicas</vt:lpstr>
      <vt:lpstr>Técnicas</vt:lpstr>
      <vt:lpstr>Técnicas</vt:lpstr>
      <vt:lpstr>AGENDA</vt:lpstr>
      <vt:lpstr>Técnicas</vt:lpstr>
      <vt:lpstr>Técnicas</vt:lpstr>
      <vt:lpstr>Técnicas</vt:lpstr>
      <vt:lpstr>Técnicas</vt:lpstr>
      <vt:lpstr>AGENDA</vt:lpstr>
      <vt:lpstr>Aplicaciones</vt:lpstr>
      <vt:lpstr>AGENDA</vt:lpstr>
      <vt:lpstr>COMENTARIOS</vt:lpstr>
      <vt:lpstr>COMENTARIOS</vt:lpstr>
      <vt:lpstr>AGENDA</vt:lpstr>
      <vt:lpstr>Bibliografía</vt:lpstr>
      <vt:lpstr>GRACIAS POR LA ATENCIÓN PRESTADA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Torres</dc:creator>
  <cp:lastModifiedBy>Angel Torres</cp:lastModifiedBy>
  <cp:revision>18</cp:revision>
  <dcterms:created xsi:type="dcterms:W3CDTF">2018-05-03T02:18:47Z</dcterms:created>
  <dcterms:modified xsi:type="dcterms:W3CDTF">2018-05-03T07:37:06Z</dcterms:modified>
</cp:coreProperties>
</file>