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67" r:id="rId5"/>
    <p:sldId id="268" r:id="rId6"/>
    <p:sldId id="273" r:id="rId7"/>
    <p:sldId id="269" r:id="rId8"/>
    <p:sldId id="271" r:id="rId9"/>
    <p:sldId id="257" r:id="rId10"/>
    <p:sldId id="259" r:id="rId11"/>
    <p:sldId id="263" r:id="rId12"/>
    <p:sldId id="260" r:id="rId13"/>
    <p:sldId id="262" r:id="rId14"/>
    <p:sldId id="261" r:id="rId15"/>
    <p:sldId id="264" r:id="rId16"/>
    <p:sldId id="265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y.de/index_eng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fel.eu/" TargetMode="External"/><Relationship Id="rId2" Type="http://schemas.openxmlformats.org/officeDocument/2006/relationships/hyperlink" Target="https://es.wikipedia.org/wiki/SLAC_National_Accelerator_Laborato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Láser de rayos x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David Iván Loaiza Toscuento</a:t>
            </a:r>
          </a:p>
        </p:txBody>
      </p:sp>
    </p:spTree>
    <p:extLst>
      <p:ext uri="{BB962C8B-B14F-4D97-AF65-F5344CB8AC3E}">
        <p14:creationId xmlns:p14="http://schemas.microsoft.com/office/powerpoint/2010/main" val="28903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82027"/>
            <a:ext cx="10353761" cy="1326321"/>
          </a:xfrm>
        </p:spPr>
        <p:txBody>
          <a:bodyPr/>
          <a:lstStyle/>
          <a:p>
            <a:r>
              <a:rPr lang="es-MX" dirty="0" err="1"/>
              <a:t>Xfel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13794" y="2008348"/>
                <a:ext cx="10353762" cy="3695136"/>
              </a:xfrm>
            </p:spPr>
            <p:txBody>
              <a:bodyPr>
                <a:normAutofit/>
              </a:bodyPr>
              <a:lstStyle/>
              <a:p>
                <a:r>
                  <a:rPr lang="es-MX" dirty="0"/>
                  <a:t>El término  XFEL apareció por primera vez en 1971, </a:t>
                </a:r>
              </a:p>
              <a:p>
                <a:r>
                  <a:rPr lang="es-MX" dirty="0"/>
                  <a:t>A partir de septiembre es el láser de rayos X con mayor intensidad en el mundo.</a:t>
                </a:r>
              </a:p>
              <a:p>
                <a:r>
                  <a:rPr lang="es-MX" dirty="0"/>
                  <a:t>Reacciones químicas y procesos biológicos.</a:t>
                </a:r>
              </a:p>
              <a:p>
                <a:r>
                  <a:rPr lang="es-MX" dirty="0"/>
                  <a:t>Mecanismos biológicos, por ejemplo como las encimas producen antibióticos</a:t>
                </a:r>
              </a:p>
              <a:p>
                <a:r>
                  <a:rPr lang="es-MX" dirty="0"/>
                  <a:t>La longitud de onda de los rayos X generados es de 0.5-47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MX" dirty="0"/>
              </a:p>
              <a:p>
                <a:r>
                  <a:rPr lang="es-MX" dirty="0">
                    <a:effectLst/>
                  </a:rPr>
                  <a:t>Incide en su objetivo y la radiación resultante esparcida, recolectada por detectores,  revela la estructura interna de la muestra justo antes de haberla destruido. </a:t>
                </a:r>
              </a:p>
              <a:p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2008348"/>
                <a:ext cx="10353762" cy="3695136"/>
              </a:xfrm>
              <a:blipFill>
                <a:blip r:embed="rId4"/>
                <a:stretch>
                  <a:fillRect l="-648" t="-329" r="-76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07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XFEL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effectLst/>
              </a:rPr>
              <a:t>Los </a:t>
            </a:r>
            <a:r>
              <a:rPr lang="en-US" dirty="0" err="1">
                <a:effectLst/>
              </a:rPr>
              <a:t>rayos</a:t>
            </a:r>
            <a:r>
              <a:rPr lang="en-US" dirty="0">
                <a:effectLst/>
              </a:rPr>
              <a:t> X son </a:t>
            </a:r>
            <a:r>
              <a:rPr lang="en-US" dirty="0" err="1">
                <a:effectLst/>
              </a:rPr>
              <a:t>generados</a:t>
            </a:r>
            <a:r>
              <a:rPr lang="en-US" dirty="0">
                <a:effectLst/>
              </a:rPr>
              <a:t> en </a:t>
            </a:r>
            <a:r>
              <a:rPr lang="en-US" dirty="0" err="1">
                <a:effectLst/>
              </a:rPr>
              <a:t>modo</a:t>
            </a:r>
            <a:r>
              <a:rPr lang="en-US" dirty="0">
                <a:effectLst/>
              </a:rPr>
              <a:t> SASE (Self Amplified Spontaneous Emission). </a:t>
            </a:r>
            <a:r>
              <a:rPr lang="en-US" dirty="0" err="1">
                <a:effectLst/>
              </a:rPr>
              <a:t>Debido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que</a:t>
            </a:r>
            <a:r>
              <a:rPr lang="en-US" dirty="0">
                <a:effectLst/>
              </a:rPr>
              <a:t> no </a:t>
            </a:r>
            <a:r>
              <a:rPr lang="en-US" dirty="0" err="1">
                <a:effectLst/>
              </a:rPr>
              <a:t>es</a:t>
            </a:r>
            <a:r>
              <a:rPr lang="en-US" dirty="0">
                <a:effectLst/>
              </a:rPr>
              <a:t> possible </a:t>
            </a:r>
            <a:r>
              <a:rPr lang="en-US" dirty="0" err="1">
                <a:effectLst/>
              </a:rPr>
              <a:t>construir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cavidad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refleje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rayos</a:t>
            </a:r>
            <a:r>
              <a:rPr lang="en-US" dirty="0">
                <a:effectLst/>
              </a:rPr>
              <a:t> X,  </a:t>
            </a:r>
            <a:r>
              <a:rPr lang="en-US" dirty="0" err="1">
                <a:effectLst/>
              </a:rPr>
              <a:t>estos</a:t>
            </a:r>
            <a:r>
              <a:rPr lang="en-US" dirty="0">
                <a:effectLst/>
              </a:rPr>
              <a:t> son </a:t>
            </a:r>
            <a:r>
              <a:rPr lang="en-US" dirty="0" err="1">
                <a:effectLst/>
              </a:rPr>
              <a:t>generados</a:t>
            </a:r>
            <a:r>
              <a:rPr lang="en-US" dirty="0">
                <a:effectLst/>
              </a:rPr>
              <a:t> en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sola </a:t>
            </a:r>
            <a:r>
              <a:rPr lang="en-US" dirty="0" err="1">
                <a:effectLst/>
              </a:rPr>
              <a:t>pasada</a:t>
            </a:r>
            <a:r>
              <a:rPr lang="en-US" dirty="0">
                <a:effectLst/>
              </a:rPr>
              <a:t>.  El </a:t>
            </a:r>
            <a:r>
              <a:rPr lang="en-US" dirty="0" err="1">
                <a:effectLst/>
              </a:rPr>
              <a:t>resultado</a:t>
            </a:r>
            <a:r>
              <a:rPr lang="en-US" dirty="0">
                <a:effectLst/>
              </a:rPr>
              <a:t> son </a:t>
            </a:r>
            <a:r>
              <a:rPr lang="en-US" dirty="0" err="1">
                <a:effectLst/>
              </a:rPr>
              <a:t>rayos</a:t>
            </a:r>
            <a:r>
              <a:rPr lang="en-US" dirty="0">
                <a:effectLst/>
              </a:rPr>
              <a:t> X </a:t>
            </a:r>
            <a:r>
              <a:rPr lang="en-US" dirty="0" err="1">
                <a:effectLst/>
              </a:rPr>
              <a:t>coherentes</a:t>
            </a:r>
            <a:r>
              <a:rPr lang="en-US" dirty="0">
                <a:effectLst/>
              </a:rPr>
              <a:t> con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duración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menor</a:t>
            </a:r>
            <a:r>
              <a:rPr lang="en-US" dirty="0">
                <a:effectLst/>
              </a:rPr>
              <a:t> a 100 </a:t>
            </a:r>
            <a:r>
              <a:rPr lang="en-US" dirty="0" err="1">
                <a:effectLst/>
              </a:rPr>
              <a:t>fs</a:t>
            </a:r>
            <a:r>
              <a:rPr lang="en-US" dirty="0">
                <a:effectLst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444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Xfel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Los electrons son </a:t>
            </a:r>
            <a:r>
              <a:rPr lang="en-US" dirty="0" err="1">
                <a:effectLst/>
              </a:rPr>
              <a:t>acelerados</a:t>
            </a:r>
            <a:r>
              <a:rPr lang="en-US" dirty="0">
                <a:effectLst/>
              </a:rPr>
              <a:t> hasta </a:t>
            </a:r>
            <a:r>
              <a:rPr lang="en-US" dirty="0" err="1">
                <a:effectLst/>
              </a:rPr>
              <a:t>obtener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energía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encima</a:t>
            </a:r>
            <a:r>
              <a:rPr lang="en-US" dirty="0">
                <a:effectLst/>
              </a:rPr>
              <a:t> de los 17.5 </a:t>
            </a:r>
            <a:r>
              <a:rPr lang="en-US" dirty="0" err="1">
                <a:effectLst/>
              </a:rPr>
              <a:t>GeV</a:t>
            </a:r>
            <a:r>
              <a:rPr lang="en-US" dirty="0">
                <a:effectLst/>
              </a:rPr>
              <a:t> a lo largo de 2.1km del </a:t>
            </a:r>
            <a:r>
              <a:rPr lang="en-US" dirty="0" err="1">
                <a:effectLst/>
              </a:rPr>
              <a:t>acelerador</a:t>
            </a:r>
            <a:r>
              <a:rPr lang="en-US" dirty="0">
                <a:effectLst/>
              </a:rPr>
              <a:t> lineal con </a:t>
            </a:r>
            <a:r>
              <a:rPr lang="en-US" dirty="0" err="1">
                <a:effectLst/>
              </a:rPr>
              <a:t>cavidades</a:t>
            </a:r>
            <a:r>
              <a:rPr lang="en-US" dirty="0">
                <a:effectLst/>
              </a:rPr>
              <a:t> RF </a:t>
            </a:r>
            <a:r>
              <a:rPr lang="en-US" dirty="0" err="1">
                <a:effectLst/>
              </a:rPr>
              <a:t>superconductoras</a:t>
            </a:r>
            <a:r>
              <a:rPr lang="en-US" dirty="0">
                <a:effectLst/>
              </a:rPr>
              <a:t>. El </a:t>
            </a:r>
            <a:r>
              <a:rPr lang="en-US" dirty="0" err="1">
                <a:effectLst/>
              </a:rPr>
              <a:t>uso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dispositipos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desarrollados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</a:t>
            </a:r>
            <a:r>
              <a:rPr lang="en-US" dirty="0">
                <a:effectLst/>
              </a:rPr>
              <a:t> DESY (</a:t>
            </a:r>
            <a:r>
              <a:rPr lang="es-MX" u="sng" dirty="0" err="1">
                <a:effectLst/>
                <a:hlinkClick r:id="rId2"/>
              </a:rPr>
              <a:t>Deutsches</a:t>
            </a:r>
            <a:r>
              <a:rPr lang="es-MX" u="sng" dirty="0">
                <a:effectLst/>
                <a:hlinkClick r:id="rId2"/>
              </a:rPr>
              <a:t> </a:t>
            </a:r>
            <a:r>
              <a:rPr lang="es-MX" u="sng" dirty="0" err="1">
                <a:effectLst/>
                <a:hlinkClick r:id="rId2"/>
              </a:rPr>
              <a:t>Elektronen-Synchrotron</a:t>
            </a:r>
            <a:r>
              <a:rPr lang="es-MX" u="sng" dirty="0">
                <a:effectLst/>
              </a:rPr>
              <a:t>) permiten hasta 27 000 repeticiones por segundo.  Después los electrones se introducen en arreglos especiales de </a:t>
            </a:r>
            <a:r>
              <a:rPr lang="es-MX" u="sng" dirty="0" err="1">
                <a:effectLst/>
              </a:rPr>
              <a:t>magnétos</a:t>
            </a:r>
            <a:r>
              <a:rPr lang="es-MX" u="sng" dirty="0">
                <a:effectLst/>
              </a:rPr>
              <a:t> llamados onduladores, los cuales provocan la emisión de rayos X.</a:t>
            </a:r>
            <a:endParaRPr lang="es-MX" dirty="0">
              <a:effectLst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04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Onduladores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Son dispositivos que consiste en arreglos largos de dipolos magnéticos. El campo magnético oscila a lo largo del ondulador, de esta forma los electrones que atraviesan este arreglo son forzados a oscilar e irradiar su energía.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008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Cavidades Rf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140958"/>
          </a:xfrm>
        </p:spPr>
        <p:txBody>
          <a:bodyPr/>
          <a:lstStyle/>
          <a:p>
            <a:r>
              <a:rPr lang="es-MX" dirty="0"/>
              <a:t>Es un resonador especial que consiste en una estructura metálica que confina a las ondas EM en la región de radio frecuencias. Estas ondas rebotan dentro de la cavidad y cuando salen se suman.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1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025" y="256515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s-MX" b="0" dirty="0">
                <a:effectLst/>
              </a:rPr>
              <a:t>SLAC </a:t>
            </a:r>
            <a:r>
              <a:rPr lang="es-MX" b="0" dirty="0" err="1">
                <a:effectLst/>
              </a:rPr>
              <a:t>National</a:t>
            </a:r>
            <a:r>
              <a:rPr lang="es-MX" b="0" dirty="0">
                <a:effectLst/>
              </a:rPr>
              <a:t> </a:t>
            </a:r>
            <a:r>
              <a:rPr lang="es-MX" b="0" dirty="0" err="1">
                <a:effectLst/>
              </a:rPr>
              <a:t>Accelerator</a:t>
            </a:r>
            <a:r>
              <a:rPr lang="es-MX" b="0" dirty="0">
                <a:effectLst/>
              </a:rPr>
              <a:t> </a:t>
            </a:r>
            <a:r>
              <a:rPr lang="es-MX" b="0" dirty="0" err="1">
                <a:effectLst/>
              </a:rPr>
              <a:t>Laboratory</a:t>
            </a:r>
            <a:br>
              <a:rPr lang="es-MX" b="0" dirty="0">
                <a:effectLst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39" y="1254093"/>
            <a:ext cx="10353762" cy="3695136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En Stanford (EE UU) mide 3.2km de largo. </a:t>
            </a:r>
          </a:p>
          <a:p>
            <a:pPr marL="0" indent="0">
              <a:buNone/>
            </a:pPr>
            <a:r>
              <a:rPr lang="es-MX" dirty="0"/>
              <a:t>Ha producido tres premios nobel:</a:t>
            </a:r>
          </a:p>
          <a:p>
            <a:r>
              <a:rPr lang="en-US" dirty="0">
                <a:effectLst/>
              </a:rPr>
              <a:t>1976: El Quark </a:t>
            </a:r>
            <a:r>
              <a:rPr lang="en-US" dirty="0" err="1">
                <a:effectLst/>
              </a:rPr>
              <a:t>encanto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1990:  </a:t>
            </a:r>
            <a:r>
              <a:rPr lang="en-US" dirty="0" err="1">
                <a:effectLst/>
              </a:rPr>
              <a:t>Esctructura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interna</a:t>
            </a:r>
            <a:r>
              <a:rPr lang="en-US" dirty="0">
                <a:effectLst/>
              </a:rPr>
              <a:t> de los </a:t>
            </a:r>
            <a:r>
              <a:rPr lang="en-US" dirty="0" err="1">
                <a:effectLst/>
              </a:rPr>
              <a:t>protones</a:t>
            </a:r>
            <a:r>
              <a:rPr lang="en-US" dirty="0">
                <a:effectLst/>
              </a:rPr>
              <a:t> y </a:t>
            </a:r>
            <a:r>
              <a:rPr lang="en-US" dirty="0" err="1">
                <a:effectLst/>
              </a:rPr>
              <a:t>electrones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>
                <a:effectLst/>
              </a:rPr>
              <a:t>1995: El lepton Tau.</a:t>
            </a:r>
          </a:p>
          <a:p>
            <a:pPr marL="0" indent="0">
              <a:buNone/>
            </a:pPr>
            <a:r>
              <a:rPr lang="es-MX" dirty="0"/>
              <a:t>Acelera electrones y positrones a más de 50 </a:t>
            </a:r>
            <a:r>
              <a:rPr lang="es-MX" dirty="0" err="1"/>
              <a:t>GeV</a:t>
            </a:r>
            <a:r>
              <a:rPr lang="es-MX" dirty="0"/>
              <a:t>.</a:t>
            </a:r>
          </a:p>
          <a:p>
            <a:pPr marL="0" indent="0">
              <a:buNone/>
            </a:pPr>
            <a:r>
              <a:rPr lang="es-MX" dirty="0"/>
              <a:t>Puede emitir 120 pulsos por segundo con duración de</a:t>
            </a:r>
            <a:br>
              <a:rPr lang="es-MX" dirty="0"/>
            </a:br>
            <a:r>
              <a:rPr lang="es-MX" dirty="0" err="1"/>
              <a:t>femto</a:t>
            </a:r>
            <a:r>
              <a:rPr lang="es-MX" dirty="0"/>
              <a:t> segundos.</a:t>
            </a:r>
          </a:p>
        </p:txBody>
      </p:sp>
      <p:pic>
        <p:nvPicPr>
          <p:cNvPr id="2050" name="Picture 2" descr="LCLS 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32" y="3445504"/>
            <a:ext cx="5090562" cy="28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2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IcT</a:t>
            </a:r>
            <a:r>
              <a:rPr lang="es-MX" dirty="0"/>
              <a:t> (Industrial </a:t>
            </a:r>
            <a:r>
              <a:rPr lang="es-MX" dirty="0" err="1"/>
              <a:t>computed</a:t>
            </a:r>
            <a:r>
              <a:rPr lang="es-MX" dirty="0"/>
              <a:t> </a:t>
            </a:r>
            <a:r>
              <a:rPr lang="es-MX" dirty="0" err="1"/>
              <a:t>Tomography</a:t>
            </a:r>
            <a:r>
              <a:rPr lang="es-MX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6222" y="3164373"/>
            <a:ext cx="7134736" cy="3200214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Básicamente es una tomografía obtenida por medio de rayos X. </a:t>
            </a:r>
          </a:p>
          <a:p>
            <a:pPr marL="0" indent="0" algn="just">
              <a:buNone/>
            </a:pPr>
            <a:r>
              <a:rPr lang="es-MX" dirty="0"/>
              <a:t>Se utiliza para la inspección de componentes, detección de imperfecciones, fallas, metrología y análisis de sus uniones.</a:t>
            </a:r>
          </a:p>
        </p:txBody>
      </p:sp>
      <p:pic>
        <p:nvPicPr>
          <p:cNvPr id="1026" name="Picture 2" descr="https://upload.wikimedia.org/wikipedia/commons/9/9b/Industrial_Computed_Tomography_-_Failures_-_V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91" y="2516863"/>
            <a:ext cx="2557456" cy="33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2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EC67-FB9E-46E3-98F5-E5313E09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OTRAS </a:t>
            </a:r>
            <a:r>
              <a:rPr lang="es-MX" dirty="0" err="1"/>
              <a:t>aPLICACIONES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A11FA-4FC8-45EF-8557-DDD6AA4E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4625614" cy="3695136"/>
          </a:xfrm>
        </p:spPr>
        <p:txBody>
          <a:bodyPr/>
          <a:lstStyle/>
          <a:p>
            <a:r>
              <a:rPr lang="es-MX" dirty="0"/>
              <a:t> Biomedicina</a:t>
            </a:r>
          </a:p>
          <a:p>
            <a:r>
              <a:rPr lang="es-MX" dirty="0"/>
              <a:t>Medicina</a:t>
            </a:r>
          </a:p>
          <a:p>
            <a:r>
              <a:rPr lang="es-MX" dirty="0"/>
              <a:t>Microscopia</a:t>
            </a:r>
          </a:p>
          <a:p>
            <a:r>
              <a:rPr lang="es-MX" dirty="0"/>
              <a:t> Holografía</a:t>
            </a:r>
          </a:p>
          <a:p>
            <a:r>
              <a:rPr lang="es-MX" dirty="0"/>
              <a:t>Cristalografía Médica</a:t>
            </a:r>
          </a:p>
          <a:p>
            <a:r>
              <a:rPr lang="es-MX" dirty="0" err="1"/>
              <a:t>Radiografias</a:t>
            </a:r>
            <a:endParaRPr lang="es-MX" dirty="0"/>
          </a:p>
          <a:p>
            <a:endParaRPr lang="es-MX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D96AB6-F235-4DA1-854C-B2A8C7773663}"/>
              </a:ext>
            </a:extLst>
          </p:cNvPr>
          <p:cNvSpPr txBox="1">
            <a:spLocks/>
          </p:cNvSpPr>
          <p:nvPr/>
        </p:nvSpPr>
        <p:spPr>
          <a:xfrm>
            <a:off x="7387482" y="1944768"/>
            <a:ext cx="4625614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 </a:t>
            </a:r>
            <a:r>
              <a:rPr lang="es-MX" dirty="0" err="1"/>
              <a:t>Microelectronica</a:t>
            </a:r>
            <a:endParaRPr lang="es-MX" dirty="0"/>
          </a:p>
          <a:p>
            <a:endParaRPr lang="es-MX" dirty="0"/>
          </a:p>
          <a:p>
            <a:r>
              <a:rPr lang="es-MX" dirty="0"/>
              <a:t>Microscopia</a:t>
            </a:r>
          </a:p>
          <a:p>
            <a:r>
              <a:rPr lang="es-MX" dirty="0"/>
              <a:t> Holografía</a:t>
            </a:r>
          </a:p>
          <a:p>
            <a:r>
              <a:rPr lang="es-MX" dirty="0"/>
              <a:t>Cristalografía Médica</a:t>
            </a:r>
          </a:p>
          <a:p>
            <a:r>
              <a:rPr lang="es-MX" dirty="0" err="1"/>
              <a:t>Radiografias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399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5DDE-06F6-496F-81F7-2EB72D47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E538-CD02-4F73-B9A1-F60FC3D02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Raymond C. Elton,  X Ray </a:t>
            </a:r>
            <a:r>
              <a:rPr lang="es-MX" dirty="0" err="1"/>
              <a:t>Lasers</a:t>
            </a:r>
            <a:r>
              <a:rPr lang="es-MX" dirty="0"/>
              <a:t>,  </a:t>
            </a:r>
            <a:r>
              <a:rPr lang="es-MX" dirty="0" err="1"/>
              <a:t>Academic</a:t>
            </a:r>
            <a:r>
              <a:rPr lang="es-MX" dirty="0"/>
              <a:t> </a:t>
            </a:r>
            <a:r>
              <a:rPr lang="es-MX" dirty="0" err="1"/>
              <a:t>Press</a:t>
            </a:r>
            <a:r>
              <a:rPr lang="es-MX" dirty="0"/>
              <a:t> </a:t>
            </a:r>
            <a:r>
              <a:rPr lang="es-MX" dirty="0" err="1"/>
              <a:t>Inc</a:t>
            </a:r>
            <a:r>
              <a:rPr lang="es-MX" dirty="0"/>
              <a:t>,  (1990).</a:t>
            </a:r>
          </a:p>
          <a:p>
            <a:r>
              <a:rPr lang="es-MX" dirty="0">
                <a:hlinkClick r:id="rId2"/>
              </a:rPr>
              <a:t>https://es.wikipedia.org/wiki/SLAC_National_Accelerator_Laboratory</a:t>
            </a:r>
            <a:endParaRPr lang="es-MX" dirty="0"/>
          </a:p>
          <a:p>
            <a:r>
              <a:rPr lang="es-MX" dirty="0">
                <a:hlinkClick r:id="rId3"/>
              </a:rPr>
              <a:t>https://www.xfel.eu/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95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RAYOS 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430" y="1826654"/>
            <a:ext cx="5321204" cy="4111136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Los rayos X son producidos cuando un electrón de la capa externa de un átomo llena la vacancia  de un electrón de una capa interna (Transición Electrónica) . Esta vacancia juega un papel muy importante y puede ser originada por diversos procesos físicos:</a:t>
            </a:r>
          </a:p>
          <a:p>
            <a:r>
              <a:rPr lang="es-MX" dirty="0"/>
              <a:t>Efecto fotoeléctrico</a:t>
            </a:r>
          </a:p>
          <a:p>
            <a:r>
              <a:rPr lang="es-MX" dirty="0"/>
              <a:t>Esparcimiento de Rayleigh</a:t>
            </a:r>
          </a:p>
          <a:p>
            <a:r>
              <a:rPr lang="es-MX" dirty="0"/>
              <a:t>Producción de pares </a:t>
            </a:r>
          </a:p>
          <a:p>
            <a:r>
              <a:rPr lang="es-MX" dirty="0"/>
              <a:t>Efecto Compton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AC5DE-6FAE-4E7B-B07A-21553ECB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014" y="2307102"/>
            <a:ext cx="5649875" cy="41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451152"/>
            <a:ext cx="10353761" cy="1326321"/>
          </a:xfrm>
        </p:spPr>
        <p:txBody>
          <a:bodyPr/>
          <a:lstStyle/>
          <a:p>
            <a:r>
              <a:rPr lang="es-MX" dirty="0"/>
              <a:t>Regiones de interés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4" y="4055952"/>
            <a:ext cx="10728961" cy="260739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Se considera como rayos UV a aquellos con longitud de onda menor a 200nm.  </a:t>
            </a:r>
          </a:p>
          <a:p>
            <a:r>
              <a:rPr lang="es-MX" dirty="0"/>
              <a:t> UV del vacío va de 1000 a 2000 A</a:t>
            </a:r>
          </a:p>
          <a:p>
            <a:r>
              <a:rPr lang="es-MX" dirty="0"/>
              <a:t> XUV de 300 a 1000 A, para rayos UV extremos.</a:t>
            </a:r>
          </a:p>
          <a:p>
            <a:r>
              <a:rPr lang="es-MX" dirty="0"/>
              <a:t> Rayos X suaves de 2 a 300 A.</a:t>
            </a:r>
          </a:p>
          <a:p>
            <a:r>
              <a:rPr lang="es-MX" dirty="0"/>
              <a:t>Rayos X duros de 0.1 a 2 A.  Se traslapa con la región de rayos gamma, la diferencia es que los segundos son emitidos por núcleos radiactivos.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231" y="1777473"/>
            <a:ext cx="6675572" cy="18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B7AA-5039-4917-BBA5-950D7A93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de los rayos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30B3-C83C-4274-B6CC-832FB3639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tienen cavidad reflectora</a:t>
            </a:r>
          </a:p>
          <a:p>
            <a:r>
              <a:rPr lang="es-MX" dirty="0"/>
              <a:t>En general un láser de rayos X generalmente utiliza PLASMA como medio de ganancia .</a:t>
            </a:r>
          </a:p>
          <a:p>
            <a:r>
              <a:rPr lang="es-MX" dirty="0"/>
              <a:t>Existe otros procesos para obtener rayos X coherentes: Free- </a:t>
            </a:r>
            <a:r>
              <a:rPr lang="es-MX" dirty="0" err="1"/>
              <a:t>Electron</a:t>
            </a:r>
            <a:r>
              <a:rPr lang="es-MX" dirty="0"/>
              <a:t> </a:t>
            </a:r>
            <a:r>
              <a:rPr lang="es-MX" dirty="0" err="1"/>
              <a:t>Lasers</a:t>
            </a:r>
            <a:r>
              <a:rPr lang="es-MX" dirty="0"/>
              <a:t> y Gamma </a:t>
            </a:r>
            <a:r>
              <a:rPr lang="es-MX" dirty="0" err="1"/>
              <a:t>Lasers</a:t>
            </a:r>
            <a:r>
              <a:rPr lang="es-MX" dirty="0"/>
              <a:t> (</a:t>
            </a:r>
            <a:r>
              <a:rPr lang="es-MX" dirty="0" err="1"/>
              <a:t>Grasers</a:t>
            </a:r>
            <a:r>
              <a:rPr lang="es-MX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73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579-9EEF-4B74-BDA2-9C8101D5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3026"/>
            <a:ext cx="10353762" cy="4108174"/>
          </a:xfrm>
        </p:spPr>
        <p:txBody>
          <a:bodyPr>
            <a:normAutofit/>
          </a:bodyPr>
          <a:lstStyle/>
          <a:p>
            <a:r>
              <a:rPr lang="en-US" dirty="0"/>
              <a:t>Se </a:t>
            </a:r>
            <a:r>
              <a:rPr lang="en-US" dirty="0" err="1"/>
              <a:t>utiliza</a:t>
            </a:r>
            <a:r>
              <a:rPr lang="en-US" dirty="0"/>
              <a:t> </a:t>
            </a:r>
            <a:r>
              <a:rPr lang="en-US" dirty="0" err="1"/>
              <a:t>excitación</a:t>
            </a:r>
            <a:r>
              <a:rPr lang="en-US" dirty="0"/>
              <a:t> por medio de </a:t>
            </a:r>
            <a:r>
              <a:rPr lang="en-US" dirty="0" err="1"/>
              <a:t>colisiones</a:t>
            </a:r>
            <a:r>
              <a:rPr lang="en-US" dirty="0"/>
              <a:t> de electrons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bombeo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Cambio de  </a:t>
            </a:r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debido</a:t>
            </a:r>
            <a:r>
              <a:rPr lang="en-US" dirty="0"/>
              <a:t> al </a:t>
            </a:r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Doopler</a:t>
            </a:r>
            <a:r>
              <a:rPr lang="en-US" dirty="0"/>
              <a:t>.</a:t>
            </a:r>
          </a:p>
          <a:p>
            <a:r>
              <a:rPr lang="pt-BR" dirty="0" err="1"/>
              <a:t>Generación</a:t>
            </a:r>
            <a:r>
              <a:rPr lang="pt-BR" dirty="0"/>
              <a:t> de </a:t>
            </a:r>
            <a:r>
              <a:rPr lang="pt-BR" dirty="0" err="1"/>
              <a:t>armónicos</a:t>
            </a:r>
            <a:r>
              <a:rPr lang="pt-BR" dirty="0"/>
              <a:t> y mesclado de </a:t>
            </a:r>
            <a:r>
              <a:rPr lang="es-MX" dirty="0"/>
              <a:t>frecuencia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  </a:t>
            </a:r>
          </a:p>
          <a:p>
            <a:pPr marL="0" indent="0">
              <a:buNone/>
            </a:pPr>
            <a:r>
              <a:rPr lang="pt-BR" dirty="0"/>
              <a:t>          Los processos no </a:t>
            </a:r>
            <a:r>
              <a:rPr lang="pt-BR" dirty="0" err="1"/>
              <a:t>lineales</a:t>
            </a:r>
            <a:r>
              <a:rPr lang="pt-BR" dirty="0"/>
              <a:t> de segundo </a:t>
            </a:r>
            <a:r>
              <a:rPr lang="pt-BR" dirty="0" err="1"/>
              <a:t>orden</a:t>
            </a:r>
            <a:r>
              <a:rPr lang="pt-BR" dirty="0"/>
              <a:t> solo </a:t>
            </a:r>
            <a:r>
              <a:rPr lang="pt-BR" dirty="0" err="1"/>
              <a:t>gereran</a:t>
            </a:r>
            <a:r>
              <a:rPr lang="pt-BR" dirty="0"/>
              <a:t> longitudes de onda                            para al </a:t>
            </a:r>
            <a:r>
              <a:rPr lang="pt-BR" dirty="0" err="1"/>
              <a:t>rededor</a:t>
            </a:r>
            <a:r>
              <a:rPr lang="pt-BR" dirty="0"/>
              <a:t> de 1850 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871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4627-B283-4AC8-B547-DEAAEF6C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22" y="132522"/>
            <a:ext cx="10353761" cy="1326321"/>
          </a:xfrm>
        </p:spPr>
        <p:txBody>
          <a:bodyPr/>
          <a:lstStyle/>
          <a:p>
            <a:r>
              <a:rPr lang="es-MX" dirty="0"/>
              <a:t>Especificaciones deseadas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0199D-68A6-445C-AEDC-69A80E70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48" y="1458843"/>
            <a:ext cx="5406610" cy="49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9ACC-E98D-445F-900E-28D52E03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Bombeo para un laser de rayos de x con plasma como medio de ganancia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4061-3BDB-4150-B1A3-D4F933CB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Bombeo por medio de captura electrónica dentro de los estados iónicos excitados.</a:t>
            </a:r>
            <a:br>
              <a:rPr lang="es-MX" dirty="0"/>
            </a:br>
            <a:endParaRPr lang="es-MX" dirty="0"/>
          </a:p>
          <a:p>
            <a:r>
              <a:rPr lang="es-MX" dirty="0"/>
              <a:t>Bombeo excitando los iones del plasma </a:t>
            </a:r>
          </a:p>
          <a:p>
            <a:pPr marL="0" indent="0">
              <a:buNone/>
            </a:pPr>
            <a:r>
              <a:rPr lang="es-MX" dirty="0"/>
              <a:t>            </a:t>
            </a:r>
            <a:r>
              <a:rPr lang="es-MX" dirty="0" err="1"/>
              <a:t>Electron</a:t>
            </a:r>
            <a:r>
              <a:rPr lang="es-MX" dirty="0"/>
              <a:t> </a:t>
            </a:r>
            <a:r>
              <a:rPr lang="es-MX" dirty="0" err="1"/>
              <a:t>Colisional</a:t>
            </a:r>
            <a:r>
              <a:rPr lang="es-MX" dirty="0"/>
              <a:t> </a:t>
            </a:r>
            <a:r>
              <a:rPr lang="es-MX" dirty="0" err="1"/>
              <a:t>excitation</a:t>
            </a:r>
            <a:r>
              <a:rPr lang="es-MX"/>
              <a:t>  (</a:t>
            </a:r>
            <a:r>
              <a:rPr lang="es-MX" dirty="0"/>
              <a:t>Ionizar los átomos liberando un electrón del átomo)</a:t>
            </a:r>
          </a:p>
        </p:txBody>
      </p:sp>
    </p:spTree>
    <p:extLst>
      <p:ext uri="{BB962C8B-B14F-4D97-AF65-F5344CB8AC3E}">
        <p14:creationId xmlns:p14="http://schemas.microsoft.com/office/powerpoint/2010/main" val="66691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0E1D-CD03-44ED-9164-C789EB91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743" y="618956"/>
            <a:ext cx="10140353" cy="121920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ALGUNOSO POSIBLES MÉTODOS DE BOMBEO PARA UN LÁSER DE RAYOS X  PARA EL AÑO DE 1990.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3B64A-B488-423A-86C7-0D6F4AF1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10" y="2659965"/>
            <a:ext cx="7462032" cy="24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9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317883"/>
            <a:ext cx="10353761" cy="1326321"/>
          </a:xfrm>
        </p:spPr>
        <p:txBody>
          <a:bodyPr/>
          <a:lstStyle/>
          <a:p>
            <a:r>
              <a:rPr lang="es-MX" dirty="0"/>
              <a:t>XFEL (</a:t>
            </a:r>
            <a:r>
              <a:rPr lang="es-MX" b="0" dirty="0">
                <a:effectLst/>
              </a:rPr>
              <a:t> X-</a:t>
            </a:r>
            <a:r>
              <a:rPr lang="es-MX" b="0" dirty="0" err="1">
                <a:effectLst/>
              </a:rPr>
              <a:t>ray</a:t>
            </a:r>
            <a:r>
              <a:rPr lang="es-MX" b="0" dirty="0">
                <a:effectLst/>
              </a:rPr>
              <a:t> Free </a:t>
            </a:r>
            <a:r>
              <a:rPr lang="es-MX" b="0" dirty="0" err="1">
                <a:effectLst/>
              </a:rPr>
              <a:t>Electron</a:t>
            </a:r>
            <a:r>
              <a:rPr lang="es-MX" b="0" dirty="0">
                <a:effectLst/>
              </a:rPr>
              <a:t> Laser)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5469" y="4843604"/>
            <a:ext cx="10172087" cy="1692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La </a:t>
            </a:r>
            <a:r>
              <a:rPr lang="en-US" dirty="0" err="1">
                <a:effectLst/>
              </a:rPr>
              <a:t>intensidad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más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alta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haces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rayos</a:t>
            </a:r>
            <a:r>
              <a:rPr lang="en-US" dirty="0">
                <a:effectLst/>
              </a:rPr>
              <a:t> X en el </a:t>
            </a:r>
            <a:r>
              <a:rPr lang="en-US" dirty="0" err="1">
                <a:effectLst/>
              </a:rPr>
              <a:t>mundo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yace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debajo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Hamburgo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s-MX" dirty="0">
                <a:effectLst/>
              </a:rPr>
              <a:t>Permitirá explorar la estructura de virus y células, obtener películas de reacciones químicas a medida que se desarrollan y replicar las condiciones dentro de estrellas y planetas.</a:t>
            </a:r>
            <a:endParaRPr lang="es-MX" dirty="0"/>
          </a:p>
        </p:txBody>
      </p:sp>
      <p:pic>
        <p:nvPicPr>
          <p:cNvPr id="1026" name="Picture 2" descr="The European XFEL is a superlative X-ray las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84" y="1508403"/>
            <a:ext cx="6545655" cy="31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 rot="2123445">
            <a:off x="9534935" y="1439107"/>
            <a:ext cx="2130516" cy="18519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9768689" y="2104568"/>
            <a:ext cx="172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Mide 3.4 km</a:t>
            </a:r>
            <a:br>
              <a:rPr lang="es-MX" dirty="0"/>
            </a:br>
            <a:r>
              <a:rPr lang="es-MX" dirty="0"/>
              <a:t>de largo. </a:t>
            </a:r>
          </a:p>
        </p:txBody>
      </p:sp>
    </p:spTree>
    <p:extLst>
      <p:ext uri="{BB962C8B-B14F-4D97-AF65-F5344CB8AC3E}">
        <p14:creationId xmlns:p14="http://schemas.microsoft.com/office/powerpoint/2010/main" val="2200249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442</TotalTime>
  <Words>708</Words>
  <Application>Microsoft Office PowerPoint</Application>
  <PresentationFormat>Widescreen</PresentationFormat>
  <Paragraphs>75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Cambria Math</vt:lpstr>
      <vt:lpstr>Rockwell</vt:lpstr>
      <vt:lpstr>Damask</vt:lpstr>
      <vt:lpstr>Láser de rayos x</vt:lpstr>
      <vt:lpstr>RAYOS X</vt:lpstr>
      <vt:lpstr>Regiones de interés </vt:lpstr>
      <vt:lpstr>Características de los rayos X</vt:lpstr>
      <vt:lpstr>PowerPoint Presentation</vt:lpstr>
      <vt:lpstr>Especificaciones deseadas</vt:lpstr>
      <vt:lpstr>Bombeo para un laser de rayos de x con plasma como medio de ganancia</vt:lpstr>
      <vt:lpstr>PowerPoint Presentation</vt:lpstr>
      <vt:lpstr>XFEL ( X-ray Free Electron Laser)  </vt:lpstr>
      <vt:lpstr>Xfel</vt:lpstr>
      <vt:lpstr>XFEL</vt:lpstr>
      <vt:lpstr>Xfel</vt:lpstr>
      <vt:lpstr>Onduladores</vt:lpstr>
      <vt:lpstr>Cavidades Rf </vt:lpstr>
      <vt:lpstr>SLAC National Accelerator Laboratory </vt:lpstr>
      <vt:lpstr>IcT (Industrial computed Tomography)</vt:lpstr>
      <vt:lpstr>OTRAS aPLICACIONES</vt:lpstr>
      <vt:lpstr>Bibliografía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Láser de rayos x</dc:title>
  <dc:creator>usuario</dc:creator>
  <cp:lastModifiedBy>David Loaiza</cp:lastModifiedBy>
  <cp:revision>31</cp:revision>
  <dcterms:created xsi:type="dcterms:W3CDTF">2018-04-29T20:13:54Z</dcterms:created>
  <dcterms:modified xsi:type="dcterms:W3CDTF">2018-05-04T17:26:44Z</dcterms:modified>
</cp:coreProperties>
</file>