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4"/>
  </p:notesMasterIdLst>
  <p:sldIdLst>
    <p:sldId id="256" r:id="rId2"/>
    <p:sldId id="257" r:id="rId3"/>
    <p:sldId id="258" r:id="rId4"/>
    <p:sldId id="260" r:id="rId5"/>
    <p:sldId id="259" r:id="rId6"/>
    <p:sldId id="277" r:id="rId7"/>
    <p:sldId id="276"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863" autoAdjust="0"/>
  </p:normalViewPr>
  <p:slideViewPr>
    <p:cSldViewPr>
      <p:cViewPr varScale="1">
        <p:scale>
          <a:sx n="57" d="100"/>
          <a:sy n="57" d="100"/>
        </p:scale>
        <p:origin x="-174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6E5198-633E-4F07-B02E-482DA5AD884B}" type="datetimeFigureOut">
              <a:rPr lang="es-MX" smtClean="0"/>
              <a:t>04/05/2016</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F6687A-174E-4975-90B6-92278E604479}" type="slidenum">
              <a:rPr lang="es-MX" smtClean="0"/>
              <a:t>‹Nº›</a:t>
            </a:fld>
            <a:endParaRPr lang="es-MX"/>
          </a:p>
        </p:txBody>
      </p:sp>
    </p:spTree>
    <p:extLst>
      <p:ext uri="{BB962C8B-B14F-4D97-AF65-F5344CB8AC3E}">
        <p14:creationId xmlns:p14="http://schemas.microsoft.com/office/powerpoint/2010/main" val="2735723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Pertenecen al grupo de los láseres sólidos. Generan el rayo láser mediante "</a:t>
            </a:r>
            <a:r>
              <a:rPr lang="es-MX" dirty="0" err="1" smtClean="0"/>
              <a:t>Seed</a:t>
            </a:r>
            <a:r>
              <a:rPr lang="es-MX" dirty="0" smtClean="0"/>
              <a:t> Laser" y lo amplifican en fibras de vidrio especialmente montadas a las que se suministra energía a través de diodos de bombeo. Con una longitud de onda de 1,064 micrómetros, los láseres de fibra consiguen un diámetro de foco muy pequeño, por lo que su intensidad es hasta 100 veces superior a la de los láseres de CO2 de la misma potencia media emitida. </a:t>
            </a:r>
          </a:p>
          <a:p>
            <a:r>
              <a:rPr lang="es-MX" dirty="0" smtClean="0"/>
              <a:t>Los láseres de fibra resultan ideales para el marcado de metales, para grabados en metal y para marcados en plástico ricos en contrastes. Los láseres de fibra por lo general no requieren mantenimiento y se caracterizan por su larga vida útil de por lo menos 25.000 horas de láser.</a:t>
            </a:r>
            <a:endParaRPr lang="es-MX" dirty="0"/>
          </a:p>
        </p:txBody>
      </p:sp>
      <p:sp>
        <p:nvSpPr>
          <p:cNvPr id="4" name="3 Marcador de número de diapositiva"/>
          <p:cNvSpPr>
            <a:spLocks noGrp="1"/>
          </p:cNvSpPr>
          <p:nvPr>
            <p:ph type="sldNum" sz="quarter" idx="10"/>
          </p:nvPr>
        </p:nvSpPr>
        <p:spPr/>
        <p:txBody>
          <a:bodyPr/>
          <a:lstStyle/>
          <a:p>
            <a:fld id="{72F6687A-174E-4975-90B6-92278E604479}" type="slidenum">
              <a:rPr lang="es-MX" smtClean="0"/>
              <a:t>6</a:t>
            </a:fld>
            <a:endParaRPr lang="es-MX"/>
          </a:p>
        </p:txBody>
      </p:sp>
    </p:spTree>
    <p:extLst>
      <p:ext uri="{BB962C8B-B14F-4D97-AF65-F5344CB8AC3E}">
        <p14:creationId xmlns:p14="http://schemas.microsoft.com/office/powerpoint/2010/main" val="3322530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Tren de pulsos del láser Q-</a:t>
            </a:r>
            <a:r>
              <a:rPr lang="es-MX" dirty="0" err="1" smtClean="0"/>
              <a:t>Switch</a:t>
            </a:r>
            <a:r>
              <a:rPr lang="es-MX" dirty="0" smtClean="0"/>
              <a:t> y perfil de un pulso</a:t>
            </a:r>
            <a:endParaRPr lang="es-MX" dirty="0"/>
          </a:p>
        </p:txBody>
      </p:sp>
      <p:sp>
        <p:nvSpPr>
          <p:cNvPr id="4" name="3 Marcador de número de diapositiva"/>
          <p:cNvSpPr>
            <a:spLocks noGrp="1"/>
          </p:cNvSpPr>
          <p:nvPr>
            <p:ph type="sldNum" sz="quarter" idx="10"/>
          </p:nvPr>
        </p:nvSpPr>
        <p:spPr/>
        <p:txBody>
          <a:bodyPr/>
          <a:lstStyle/>
          <a:p>
            <a:fld id="{72F6687A-174E-4975-90B6-92278E604479}" type="slidenum">
              <a:rPr lang="es-MX" smtClean="0"/>
              <a:t>16</a:t>
            </a:fld>
            <a:endParaRPr lang="es-MX"/>
          </a:p>
        </p:txBody>
      </p:sp>
    </p:spTree>
    <p:extLst>
      <p:ext uri="{BB962C8B-B14F-4D97-AF65-F5344CB8AC3E}">
        <p14:creationId xmlns:p14="http://schemas.microsoft.com/office/powerpoint/2010/main" val="651991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2F6687A-174E-4975-90B6-92278E604479}" type="slidenum">
              <a:rPr lang="es-MX" smtClean="0"/>
              <a:t>18</a:t>
            </a:fld>
            <a:endParaRPr lang="es-MX"/>
          </a:p>
        </p:txBody>
      </p:sp>
    </p:spTree>
    <p:extLst>
      <p:ext uri="{BB962C8B-B14F-4D97-AF65-F5344CB8AC3E}">
        <p14:creationId xmlns:p14="http://schemas.microsoft.com/office/powerpoint/2010/main" val="1790323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Modulador </a:t>
            </a:r>
            <a:r>
              <a:rPr lang="es-MX" dirty="0" err="1" smtClean="0"/>
              <a:t>Acusto</a:t>
            </a:r>
            <a:r>
              <a:rPr lang="es-MX" dirty="0" smtClean="0"/>
              <a:t>-Óptico </a:t>
            </a:r>
            <a:endParaRPr lang="es-MX" dirty="0"/>
          </a:p>
        </p:txBody>
      </p:sp>
      <p:sp>
        <p:nvSpPr>
          <p:cNvPr id="4" name="3 Marcador de número de diapositiva"/>
          <p:cNvSpPr>
            <a:spLocks noGrp="1"/>
          </p:cNvSpPr>
          <p:nvPr>
            <p:ph type="sldNum" sz="quarter" idx="10"/>
          </p:nvPr>
        </p:nvSpPr>
        <p:spPr/>
        <p:txBody>
          <a:bodyPr/>
          <a:lstStyle/>
          <a:p>
            <a:fld id="{72F6687A-174E-4975-90B6-92278E604479}" type="slidenum">
              <a:rPr lang="es-MX" smtClean="0"/>
              <a:t>21</a:t>
            </a:fld>
            <a:endParaRPr lang="es-MX"/>
          </a:p>
        </p:txBody>
      </p:sp>
    </p:spTree>
    <p:extLst>
      <p:ext uri="{BB962C8B-B14F-4D97-AF65-F5344CB8AC3E}">
        <p14:creationId xmlns:p14="http://schemas.microsoft.com/office/powerpoint/2010/main" val="126432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sz="1200" kern="1200" dirty="0" smtClean="0">
                <a:solidFill>
                  <a:schemeClr val="tx1"/>
                </a:solidFill>
                <a:effectLst/>
                <a:latin typeface="+mn-lt"/>
                <a:ea typeface="+mn-ea"/>
                <a:cs typeface="+mn-cs"/>
              </a:rPr>
              <a:t>Un modulador </a:t>
            </a:r>
            <a:r>
              <a:rPr lang="es-MX" sz="1200" kern="1200" dirty="0" err="1" smtClean="0">
                <a:solidFill>
                  <a:schemeClr val="tx1"/>
                </a:solidFill>
                <a:effectLst/>
                <a:latin typeface="+mn-lt"/>
                <a:ea typeface="+mn-ea"/>
                <a:cs typeface="+mn-cs"/>
              </a:rPr>
              <a:t>acustico</a:t>
            </a:r>
            <a:r>
              <a:rPr lang="es-MX" sz="1200" kern="1200" dirty="0" smtClean="0">
                <a:solidFill>
                  <a:schemeClr val="tx1"/>
                </a:solidFill>
                <a:effectLst/>
                <a:latin typeface="+mn-lt"/>
                <a:ea typeface="+mn-ea"/>
                <a:cs typeface="+mn-cs"/>
              </a:rPr>
              <a:t>-óptico (AOM), también conocido como célula de </a:t>
            </a:r>
            <a:r>
              <a:rPr lang="es-MX" sz="1200" kern="1200" dirty="0" err="1" smtClean="0">
                <a:solidFill>
                  <a:schemeClr val="tx1"/>
                </a:solidFill>
                <a:effectLst/>
                <a:latin typeface="+mn-lt"/>
                <a:ea typeface="+mn-ea"/>
                <a:cs typeface="+mn-cs"/>
              </a:rPr>
              <a:t>Bragg</a:t>
            </a:r>
            <a:r>
              <a:rPr lang="es-MX" sz="1200" kern="1200" dirty="0" smtClean="0">
                <a:solidFill>
                  <a:schemeClr val="tx1"/>
                </a:solidFill>
                <a:effectLst/>
                <a:latin typeface="+mn-lt"/>
                <a:ea typeface="+mn-ea"/>
                <a:cs typeface="+mn-cs"/>
              </a:rPr>
              <a:t>, utiliza el efecto acústico-óptico para difractar y mover la frecuencia de la luz por medio de la propagación de ondas de sonido, usualmente en radio frecuencia, en un material cristalino. </a:t>
            </a:r>
          </a:p>
          <a:p>
            <a:endParaRPr lang="es-MX" sz="1200" kern="1200" dirty="0" smtClean="0">
              <a:solidFill>
                <a:schemeClr val="tx1"/>
              </a:solidFill>
              <a:effectLst/>
              <a:latin typeface="+mn-lt"/>
              <a:ea typeface="+mn-ea"/>
              <a:cs typeface="+mn-cs"/>
            </a:endParaRPr>
          </a:p>
          <a:p>
            <a:endParaRPr lang="es-MX" dirty="0"/>
          </a:p>
        </p:txBody>
      </p:sp>
      <p:sp>
        <p:nvSpPr>
          <p:cNvPr id="4" name="3 Marcador de número de diapositiva"/>
          <p:cNvSpPr>
            <a:spLocks noGrp="1"/>
          </p:cNvSpPr>
          <p:nvPr>
            <p:ph type="sldNum" sz="quarter" idx="10"/>
          </p:nvPr>
        </p:nvSpPr>
        <p:spPr/>
        <p:txBody>
          <a:bodyPr/>
          <a:lstStyle/>
          <a:p>
            <a:fld id="{72F6687A-174E-4975-90B6-92278E604479}" type="slidenum">
              <a:rPr lang="es-MX" smtClean="0"/>
              <a:t>8</a:t>
            </a:fld>
            <a:endParaRPr lang="es-MX"/>
          </a:p>
        </p:txBody>
      </p:sp>
    </p:spTree>
    <p:extLst>
      <p:ext uri="{BB962C8B-B14F-4D97-AF65-F5344CB8AC3E}">
        <p14:creationId xmlns:p14="http://schemas.microsoft.com/office/powerpoint/2010/main" val="1594271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Combinación de dos subsistemas ópticos</a:t>
            </a:r>
            <a:r>
              <a:rPr lang="es-MX" baseline="0" dirty="0" smtClean="0"/>
              <a:t> operando a diferente longitud de onda (980 </a:t>
            </a:r>
            <a:r>
              <a:rPr lang="es-MX" baseline="0" dirty="0" err="1" smtClean="0"/>
              <a:t>nm</a:t>
            </a:r>
            <a:r>
              <a:rPr lang="es-MX" baseline="0" dirty="0" smtClean="0"/>
              <a:t> y 1550 </a:t>
            </a:r>
            <a:r>
              <a:rPr lang="es-MX" baseline="0" dirty="0" err="1" smtClean="0"/>
              <a:t>nm</a:t>
            </a:r>
            <a:r>
              <a:rPr lang="es-MX" baseline="0" dirty="0" smtClean="0"/>
              <a:t>). SMF 28 Fibra </a:t>
            </a:r>
            <a:r>
              <a:rPr lang="es-MX" baseline="0" dirty="0" err="1" smtClean="0"/>
              <a:t>monomodo</a:t>
            </a:r>
            <a:r>
              <a:rPr lang="es-MX" baseline="0" dirty="0" smtClean="0"/>
              <a:t> estándar (50 cm en el lazo del espejo </a:t>
            </a:r>
            <a:r>
              <a:rPr lang="es-MX" baseline="0" dirty="0" err="1" smtClean="0"/>
              <a:t>Sagnac</a:t>
            </a:r>
            <a:r>
              <a:rPr lang="es-MX" baseline="0" dirty="0" smtClean="0"/>
              <a:t>). Medio de Ganancia: 3 </a:t>
            </a:r>
            <a:r>
              <a:rPr lang="es-MX" baseline="0" dirty="0" err="1" smtClean="0"/>
              <a:t>mt</a:t>
            </a:r>
            <a:r>
              <a:rPr lang="es-MX" baseline="0" dirty="0" smtClean="0"/>
              <a:t> de fibra dopada de doble revestimiento (</a:t>
            </a:r>
            <a:r>
              <a:rPr lang="es-MX" baseline="0" dirty="0" err="1" smtClean="0"/>
              <a:t>nucleo</a:t>
            </a:r>
            <a:r>
              <a:rPr lang="es-MX" baseline="0" dirty="0" smtClean="0"/>
              <a:t> 7 micras, revestimiento interno 130 micras </a:t>
            </a:r>
            <a:r>
              <a:rPr lang="es-MX" baseline="0" dirty="0" err="1" smtClean="0"/>
              <a:t>rev.</a:t>
            </a:r>
            <a:r>
              <a:rPr lang="es-MX" baseline="0" dirty="0" smtClean="0"/>
              <a:t> Externo 245 micras de radio)</a:t>
            </a:r>
            <a:endParaRPr lang="es-MX" dirty="0"/>
          </a:p>
        </p:txBody>
      </p:sp>
      <p:sp>
        <p:nvSpPr>
          <p:cNvPr id="4" name="3 Marcador de número de diapositiva"/>
          <p:cNvSpPr>
            <a:spLocks noGrp="1"/>
          </p:cNvSpPr>
          <p:nvPr>
            <p:ph type="sldNum" sz="quarter" idx="10"/>
          </p:nvPr>
        </p:nvSpPr>
        <p:spPr/>
        <p:txBody>
          <a:bodyPr/>
          <a:lstStyle/>
          <a:p>
            <a:fld id="{72F6687A-174E-4975-90B6-92278E604479}" type="slidenum">
              <a:rPr lang="es-MX" smtClean="0"/>
              <a:t>9</a:t>
            </a:fld>
            <a:endParaRPr lang="es-MX"/>
          </a:p>
        </p:txBody>
      </p:sp>
    </p:spTree>
    <p:extLst>
      <p:ext uri="{BB962C8B-B14F-4D97-AF65-F5344CB8AC3E}">
        <p14:creationId xmlns:p14="http://schemas.microsoft.com/office/powerpoint/2010/main" val="366865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sz="1200" b="0" i="0" u="none" strike="noStrike" kern="1200" baseline="0" dirty="0" err="1" smtClean="0">
                <a:solidFill>
                  <a:schemeClr val="tx1"/>
                </a:solidFill>
                <a:latin typeface="+mn-lt"/>
                <a:ea typeface="+mn-ea"/>
                <a:cs typeface="+mn-cs"/>
              </a:rPr>
              <a:t>Rango</a:t>
            </a:r>
            <a:r>
              <a:rPr lang="en-US" sz="1200" b="0" i="0" u="none" strike="noStrike" kern="1200" baseline="0" dirty="0" smtClean="0">
                <a:solidFill>
                  <a:schemeClr val="tx1"/>
                </a:solidFill>
                <a:latin typeface="+mn-lt"/>
                <a:ea typeface="+mn-ea"/>
                <a:cs typeface="+mn-cs"/>
              </a:rPr>
              <a:t> de </a:t>
            </a:r>
            <a:r>
              <a:rPr lang="en-US" sz="1200" b="0" i="0" u="none" strike="noStrike" kern="1200" baseline="0" dirty="0" err="1" smtClean="0">
                <a:solidFill>
                  <a:schemeClr val="tx1"/>
                </a:solidFill>
                <a:latin typeface="+mn-lt"/>
                <a:ea typeface="+mn-ea"/>
                <a:cs typeface="+mn-cs"/>
              </a:rPr>
              <a:t>longitud</a:t>
            </a:r>
            <a:r>
              <a:rPr lang="en-US" sz="1200" b="0" i="0" u="none" strike="noStrike" kern="1200" baseline="0" dirty="0" smtClean="0">
                <a:solidFill>
                  <a:schemeClr val="tx1"/>
                </a:solidFill>
                <a:latin typeface="+mn-lt"/>
                <a:ea typeface="+mn-ea"/>
                <a:cs typeface="+mn-cs"/>
              </a:rPr>
              <a:t> de </a:t>
            </a:r>
            <a:r>
              <a:rPr lang="en-US" sz="1200" b="0" i="0" u="none" strike="noStrike" kern="1200" baseline="0" dirty="0" err="1" smtClean="0">
                <a:solidFill>
                  <a:schemeClr val="tx1"/>
                </a:solidFill>
                <a:latin typeface="+mn-lt"/>
                <a:ea typeface="+mn-ea"/>
                <a:cs typeface="+mn-cs"/>
              </a:rPr>
              <a:t>onda</a:t>
            </a:r>
            <a:r>
              <a:rPr lang="en-US" sz="1200" b="0" i="0" u="none" strike="noStrike" kern="1200" baseline="0" dirty="0" smtClean="0">
                <a:solidFill>
                  <a:schemeClr val="tx1"/>
                </a:solidFill>
                <a:latin typeface="+mn-lt"/>
                <a:ea typeface="+mn-ea"/>
                <a:cs typeface="+mn-cs"/>
              </a:rPr>
              <a:t> de 1520 a 1570 nm</a:t>
            </a:r>
          </a:p>
          <a:p>
            <a:r>
              <a:rPr lang="en-US" sz="1200" b="0" i="0" u="none" strike="noStrike" kern="1200" baseline="0" dirty="0" smtClean="0">
                <a:solidFill>
                  <a:schemeClr val="tx1"/>
                </a:solidFill>
                <a:latin typeface="+mn-lt"/>
                <a:ea typeface="+mn-ea"/>
                <a:cs typeface="+mn-cs"/>
              </a:rPr>
              <a:t>Pico </a:t>
            </a:r>
            <a:r>
              <a:rPr lang="en-US" sz="1200" b="0" i="0" u="none" strike="noStrike" kern="1200" baseline="0" dirty="0" err="1" smtClean="0">
                <a:solidFill>
                  <a:schemeClr val="tx1"/>
                </a:solidFill>
                <a:latin typeface="+mn-lt"/>
                <a:ea typeface="+mn-ea"/>
                <a:cs typeface="+mn-cs"/>
              </a:rPr>
              <a:t>fuerte</a:t>
            </a:r>
            <a:r>
              <a:rPr lang="en-US" sz="1200" b="0" i="0" u="none" strike="noStrike" kern="1200" baseline="0" dirty="0" smtClean="0">
                <a:solidFill>
                  <a:schemeClr val="tx1"/>
                </a:solidFill>
                <a:latin typeface="+mn-lt"/>
                <a:ea typeface="+mn-ea"/>
                <a:cs typeface="+mn-cs"/>
              </a:rPr>
              <a:t> a 1535 nm</a:t>
            </a:r>
            <a:endParaRPr lang="es-MX" dirty="0"/>
          </a:p>
        </p:txBody>
      </p:sp>
      <p:sp>
        <p:nvSpPr>
          <p:cNvPr id="4" name="3 Marcador de número de diapositiva"/>
          <p:cNvSpPr>
            <a:spLocks noGrp="1"/>
          </p:cNvSpPr>
          <p:nvPr>
            <p:ph type="sldNum" sz="quarter" idx="10"/>
          </p:nvPr>
        </p:nvSpPr>
        <p:spPr/>
        <p:txBody>
          <a:bodyPr/>
          <a:lstStyle/>
          <a:p>
            <a:fld id="{72F6687A-174E-4975-90B6-92278E604479}" type="slidenum">
              <a:rPr lang="es-MX" smtClean="0"/>
              <a:t>10</a:t>
            </a:fld>
            <a:endParaRPr lang="es-MX"/>
          </a:p>
        </p:txBody>
      </p:sp>
    </p:spTree>
    <p:extLst>
      <p:ext uri="{BB962C8B-B14F-4D97-AF65-F5344CB8AC3E}">
        <p14:creationId xmlns:p14="http://schemas.microsoft.com/office/powerpoint/2010/main" val="3675251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La longitud de la fibra dopada es un parámetro crítico en el láser. </a:t>
            </a:r>
            <a:r>
              <a:rPr lang="es-ES" dirty="0" smtClean="0"/>
              <a:t>Un láser con una longitud mayor de fibra Er3 / Yb3 funcionará a una longitud de onda más larga</a:t>
            </a:r>
            <a:endParaRPr lang="es-MX" dirty="0" smtClean="0"/>
          </a:p>
          <a:p>
            <a:endParaRPr lang="es-MX" dirty="0"/>
          </a:p>
        </p:txBody>
      </p:sp>
      <p:sp>
        <p:nvSpPr>
          <p:cNvPr id="4" name="3 Marcador de número de diapositiva"/>
          <p:cNvSpPr>
            <a:spLocks noGrp="1"/>
          </p:cNvSpPr>
          <p:nvPr>
            <p:ph type="sldNum" sz="quarter" idx="10"/>
          </p:nvPr>
        </p:nvSpPr>
        <p:spPr/>
        <p:txBody>
          <a:bodyPr/>
          <a:lstStyle/>
          <a:p>
            <a:fld id="{72F6687A-174E-4975-90B6-92278E604479}" type="slidenum">
              <a:rPr lang="es-MX" smtClean="0"/>
              <a:t>11</a:t>
            </a:fld>
            <a:endParaRPr lang="es-MX"/>
          </a:p>
        </p:txBody>
      </p:sp>
    </p:spTree>
    <p:extLst>
      <p:ext uri="{BB962C8B-B14F-4D97-AF65-F5344CB8AC3E}">
        <p14:creationId xmlns:p14="http://schemas.microsoft.com/office/powerpoint/2010/main" val="3612530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sz="1200" b="0" i="0" u="none" strike="noStrike" kern="1200" baseline="0" dirty="0" err="1" smtClean="0">
                <a:solidFill>
                  <a:schemeClr val="tx1"/>
                </a:solidFill>
                <a:latin typeface="+mn-lt"/>
                <a:ea typeface="+mn-ea"/>
                <a:cs typeface="+mn-cs"/>
              </a:rPr>
              <a:t>Podemos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observar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que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para</a:t>
            </a:r>
            <a:r>
              <a:rPr lang="en-US" sz="1200" b="0" i="0" u="none" strike="noStrike" kern="1200" baseline="0" dirty="0" smtClean="0">
                <a:solidFill>
                  <a:schemeClr val="tx1"/>
                </a:solidFill>
                <a:latin typeface="+mn-lt"/>
                <a:ea typeface="+mn-ea"/>
                <a:cs typeface="+mn-cs"/>
              </a:rPr>
              <a:t> longitudes de </a:t>
            </a:r>
            <a:r>
              <a:rPr lang="en-US" sz="1200" b="0" i="0" u="none" strike="noStrike" kern="1200" baseline="0" dirty="0" err="1" smtClean="0">
                <a:solidFill>
                  <a:schemeClr val="tx1"/>
                </a:solidFill>
                <a:latin typeface="+mn-lt"/>
                <a:ea typeface="+mn-ea"/>
                <a:cs typeface="+mn-cs"/>
              </a:rPr>
              <a:t>fibra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menores</a:t>
            </a:r>
            <a:r>
              <a:rPr lang="en-US" sz="1200" b="0" i="0" u="none" strike="noStrike" kern="1200" baseline="0" dirty="0" smtClean="0">
                <a:solidFill>
                  <a:schemeClr val="tx1"/>
                </a:solidFill>
                <a:latin typeface="+mn-lt"/>
                <a:ea typeface="+mn-ea"/>
                <a:cs typeface="+mn-cs"/>
              </a:rPr>
              <a:t> a 3 m, la </a:t>
            </a:r>
            <a:r>
              <a:rPr lang="en-US" sz="1200" b="0" i="0" u="none" strike="noStrike" kern="1200" baseline="0" dirty="0" err="1" smtClean="0">
                <a:solidFill>
                  <a:schemeClr val="tx1"/>
                </a:solidFill>
                <a:latin typeface="+mn-lt"/>
                <a:ea typeface="+mn-ea"/>
                <a:cs typeface="+mn-cs"/>
              </a:rPr>
              <a:t>longitud</a:t>
            </a:r>
            <a:r>
              <a:rPr lang="en-US" sz="1200" b="0" i="0" u="none" strike="noStrike" kern="1200" baseline="0" dirty="0" smtClean="0">
                <a:solidFill>
                  <a:schemeClr val="tx1"/>
                </a:solidFill>
                <a:latin typeface="+mn-lt"/>
                <a:ea typeface="+mn-ea"/>
                <a:cs typeface="+mn-cs"/>
              </a:rPr>
              <a:t> de </a:t>
            </a:r>
            <a:r>
              <a:rPr lang="en-US" sz="1200" b="0" i="0" u="none" strike="noStrike" kern="1200" baseline="0" dirty="0" err="1" smtClean="0">
                <a:solidFill>
                  <a:schemeClr val="tx1"/>
                </a:solidFill>
                <a:latin typeface="+mn-lt"/>
                <a:ea typeface="+mn-ea"/>
                <a:cs typeface="+mn-cs"/>
              </a:rPr>
              <a:t>onda</a:t>
            </a:r>
            <a:r>
              <a:rPr lang="en-US" sz="1200" b="0" i="0" u="none" strike="noStrike" kern="1200" baseline="0" dirty="0" smtClean="0">
                <a:solidFill>
                  <a:schemeClr val="tx1"/>
                </a:solidFill>
                <a:latin typeface="+mn-lt"/>
                <a:ea typeface="+mn-ea"/>
                <a:cs typeface="+mn-cs"/>
              </a:rPr>
              <a:t> de </a:t>
            </a:r>
            <a:r>
              <a:rPr lang="en-US" sz="1200" b="0" i="0" u="none" strike="noStrike" kern="1200" baseline="0" dirty="0" err="1" smtClean="0">
                <a:solidFill>
                  <a:schemeClr val="tx1"/>
                </a:solidFill>
                <a:latin typeface="+mn-lt"/>
                <a:ea typeface="+mn-ea"/>
                <a:cs typeface="+mn-cs"/>
              </a:rPr>
              <a:t>operación</a:t>
            </a:r>
            <a:r>
              <a:rPr lang="en-US" sz="1200" b="0" i="0" u="none" strike="noStrike" kern="1200" baseline="0" dirty="0" smtClean="0">
                <a:solidFill>
                  <a:schemeClr val="tx1"/>
                </a:solidFill>
                <a:latin typeface="+mn-lt"/>
                <a:ea typeface="+mn-ea"/>
                <a:cs typeface="+mn-cs"/>
              </a:rPr>
              <a:t> del </a:t>
            </a:r>
            <a:r>
              <a:rPr lang="en-US" sz="1200" b="0" i="0" u="none" strike="noStrike" kern="1200" baseline="0" dirty="0" err="1" smtClean="0">
                <a:solidFill>
                  <a:schemeClr val="tx1"/>
                </a:solidFill>
                <a:latin typeface="+mn-lt"/>
                <a:ea typeface="+mn-ea"/>
                <a:cs typeface="+mn-cs"/>
              </a:rPr>
              <a:t>láser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estable</a:t>
            </a:r>
            <a:r>
              <a:rPr lang="en-US" sz="1200" b="0" i="0" u="none" strike="noStrike" kern="1200" baseline="0" dirty="0" smtClean="0">
                <a:solidFill>
                  <a:schemeClr val="tx1"/>
                </a:solidFill>
                <a:latin typeface="+mn-lt"/>
                <a:ea typeface="+mn-ea"/>
                <a:cs typeface="+mn-cs"/>
              </a:rPr>
              <a:t> a 1549 nm. </a:t>
            </a:r>
            <a:endParaRPr lang="es-MX" dirty="0"/>
          </a:p>
        </p:txBody>
      </p:sp>
      <p:sp>
        <p:nvSpPr>
          <p:cNvPr id="4" name="3 Marcador de número de diapositiva"/>
          <p:cNvSpPr>
            <a:spLocks noGrp="1"/>
          </p:cNvSpPr>
          <p:nvPr>
            <p:ph type="sldNum" sz="quarter" idx="10"/>
          </p:nvPr>
        </p:nvSpPr>
        <p:spPr/>
        <p:txBody>
          <a:bodyPr/>
          <a:lstStyle/>
          <a:p>
            <a:fld id="{72F6687A-174E-4975-90B6-92278E604479}" type="slidenum">
              <a:rPr lang="es-MX" smtClean="0"/>
              <a:t>12</a:t>
            </a:fld>
            <a:endParaRPr lang="es-MX"/>
          </a:p>
        </p:txBody>
      </p:sp>
    </p:spTree>
    <p:extLst>
      <p:ext uri="{BB962C8B-B14F-4D97-AF65-F5344CB8AC3E}">
        <p14:creationId xmlns:p14="http://schemas.microsoft.com/office/powerpoint/2010/main" val="867623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La longitud de fibra óptima es</a:t>
            </a:r>
            <a:r>
              <a:rPr lang="es-MX" baseline="0" dirty="0" smtClean="0"/>
              <a:t> de 3 </a:t>
            </a:r>
            <a:r>
              <a:rPr lang="es-MX" baseline="0" dirty="0" err="1" smtClean="0"/>
              <a:t>mts</a:t>
            </a:r>
            <a:r>
              <a:rPr lang="es-MX" baseline="0" dirty="0" smtClean="0"/>
              <a:t> para la saturación de la potencia para señales de entrada entre 0.0001 y 1 W.</a:t>
            </a:r>
          </a:p>
          <a:p>
            <a:r>
              <a:rPr lang="es-MX" baseline="0" dirty="0" smtClean="0"/>
              <a:t>A longitudes mayores la ganancia se satura.</a:t>
            </a:r>
          </a:p>
        </p:txBody>
      </p:sp>
      <p:sp>
        <p:nvSpPr>
          <p:cNvPr id="4" name="3 Marcador de número de diapositiva"/>
          <p:cNvSpPr>
            <a:spLocks noGrp="1"/>
          </p:cNvSpPr>
          <p:nvPr>
            <p:ph type="sldNum" sz="quarter" idx="10"/>
          </p:nvPr>
        </p:nvSpPr>
        <p:spPr/>
        <p:txBody>
          <a:bodyPr/>
          <a:lstStyle/>
          <a:p>
            <a:fld id="{72F6687A-174E-4975-90B6-92278E604479}" type="slidenum">
              <a:rPr lang="es-MX" smtClean="0"/>
              <a:t>13</a:t>
            </a:fld>
            <a:endParaRPr lang="es-MX"/>
          </a:p>
        </p:txBody>
      </p:sp>
    </p:spTree>
    <p:extLst>
      <p:ext uri="{BB962C8B-B14F-4D97-AF65-F5344CB8AC3E}">
        <p14:creationId xmlns:p14="http://schemas.microsoft.com/office/powerpoint/2010/main" val="2307973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Variación de la potencia de salida y duración del pulso en</a:t>
            </a:r>
            <a:r>
              <a:rPr lang="es-MX" baseline="0" dirty="0" smtClean="0"/>
              <a:t> función de la</a:t>
            </a:r>
            <a:r>
              <a:rPr lang="es-MX" dirty="0" smtClean="0"/>
              <a:t> tasa de repetición.</a:t>
            </a:r>
          </a:p>
          <a:p>
            <a:r>
              <a:rPr lang="es-MX" dirty="0" smtClean="0"/>
              <a:t>Alrededor de 80 KHz</a:t>
            </a:r>
            <a:r>
              <a:rPr lang="es-MX" baseline="0" dirty="0" smtClean="0"/>
              <a:t> aumenta la potencia</a:t>
            </a:r>
          </a:p>
          <a:p>
            <a:r>
              <a:rPr lang="es-MX" baseline="0" dirty="0" smtClean="0"/>
              <a:t>Duraciones de pulso más cortas se pueden lograr disminuyendo la longitud de la fibra, pero se sacrifica potencia de salida.</a:t>
            </a:r>
          </a:p>
          <a:p>
            <a:endParaRPr lang="es-MX" dirty="0"/>
          </a:p>
        </p:txBody>
      </p:sp>
      <p:sp>
        <p:nvSpPr>
          <p:cNvPr id="4" name="3 Marcador de número de diapositiva"/>
          <p:cNvSpPr>
            <a:spLocks noGrp="1"/>
          </p:cNvSpPr>
          <p:nvPr>
            <p:ph type="sldNum" sz="quarter" idx="10"/>
          </p:nvPr>
        </p:nvSpPr>
        <p:spPr/>
        <p:txBody>
          <a:bodyPr/>
          <a:lstStyle/>
          <a:p>
            <a:fld id="{72F6687A-174E-4975-90B6-92278E604479}" type="slidenum">
              <a:rPr lang="es-MX" smtClean="0"/>
              <a:t>14</a:t>
            </a:fld>
            <a:endParaRPr lang="es-MX"/>
          </a:p>
        </p:txBody>
      </p:sp>
    </p:spTree>
    <p:extLst>
      <p:ext uri="{BB962C8B-B14F-4D97-AF65-F5344CB8AC3E}">
        <p14:creationId xmlns:p14="http://schemas.microsoft.com/office/powerpoint/2010/main" val="3835466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Potencia promedio de salida</a:t>
            </a:r>
            <a:r>
              <a:rPr lang="es-MX" baseline="0" dirty="0" smtClean="0"/>
              <a:t> a una frecuencia de 120 KHZ  para varias potencias de bombeo, se muestra que el umbral de efecto láser es de 3 W.</a:t>
            </a:r>
          </a:p>
          <a:p>
            <a:r>
              <a:rPr lang="es-ES" dirty="0" smtClean="0"/>
              <a:t>Se obtuvo una potencia media de salida de 4,0 W a una longitud de onda de 1549 </a:t>
            </a:r>
            <a:r>
              <a:rPr lang="es-ES" dirty="0" err="1" smtClean="0"/>
              <a:t>nm</a:t>
            </a:r>
            <a:r>
              <a:rPr lang="es-ES" dirty="0" smtClean="0"/>
              <a:t> para una potencia de bombeo de 8,1 W;</a:t>
            </a:r>
            <a:r>
              <a:rPr lang="es-ES" baseline="0" dirty="0" smtClean="0"/>
              <a:t> esto corresponde a una eficiencia láser del 50%</a:t>
            </a:r>
            <a:endParaRPr lang="es-MX" dirty="0"/>
          </a:p>
        </p:txBody>
      </p:sp>
      <p:sp>
        <p:nvSpPr>
          <p:cNvPr id="4" name="3 Marcador de número de diapositiva"/>
          <p:cNvSpPr>
            <a:spLocks noGrp="1"/>
          </p:cNvSpPr>
          <p:nvPr>
            <p:ph type="sldNum" sz="quarter" idx="10"/>
          </p:nvPr>
        </p:nvSpPr>
        <p:spPr/>
        <p:txBody>
          <a:bodyPr/>
          <a:lstStyle/>
          <a:p>
            <a:fld id="{72F6687A-174E-4975-90B6-92278E604479}" type="slidenum">
              <a:rPr lang="es-MX" smtClean="0"/>
              <a:t>15</a:t>
            </a:fld>
            <a:endParaRPr lang="es-MX"/>
          </a:p>
        </p:txBody>
      </p:sp>
    </p:spTree>
    <p:extLst>
      <p:ext uri="{BB962C8B-B14F-4D97-AF65-F5344CB8AC3E}">
        <p14:creationId xmlns:p14="http://schemas.microsoft.com/office/powerpoint/2010/main" val="2823439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Date Placeholder 29"/>
          <p:cNvSpPr>
            <a:spLocks noGrp="1"/>
          </p:cNvSpPr>
          <p:nvPr>
            <p:ph type="dt" sz="half" idx="10"/>
          </p:nvPr>
        </p:nvSpPr>
        <p:spPr/>
        <p:txBody>
          <a:bodyPr/>
          <a:lstStyle/>
          <a:p>
            <a:fld id="{CBAB4211-BDC9-4A8E-8487-BA5DAC374A3C}" type="datetimeFigureOut">
              <a:rPr lang="es-MX" smtClean="0"/>
              <a:t>04/05/2016</a:t>
            </a:fld>
            <a:endParaRPr lang="es-MX"/>
          </a:p>
        </p:txBody>
      </p:sp>
      <p:sp>
        <p:nvSpPr>
          <p:cNvPr id="19" name="Footer Placeholder 18"/>
          <p:cNvSpPr>
            <a:spLocks noGrp="1"/>
          </p:cNvSpPr>
          <p:nvPr>
            <p:ph type="ftr" sz="quarter" idx="11"/>
          </p:nvPr>
        </p:nvSpPr>
        <p:spPr/>
        <p:txBody>
          <a:bodyPr/>
          <a:lstStyle/>
          <a:p>
            <a:endParaRPr lang="es-MX"/>
          </a:p>
        </p:txBody>
      </p:sp>
      <p:sp>
        <p:nvSpPr>
          <p:cNvPr id="27" name="Slide Number Placeholder 26"/>
          <p:cNvSpPr>
            <a:spLocks noGrp="1"/>
          </p:cNvSpPr>
          <p:nvPr>
            <p:ph type="sldNum" sz="quarter" idx="12"/>
          </p:nvPr>
        </p:nvSpPr>
        <p:spPr/>
        <p:txBody>
          <a:bodyPr/>
          <a:lstStyle/>
          <a:p>
            <a:fld id="{C953FEA3-396C-4451-AD48-5A789B0AE558}" type="slidenum">
              <a:rPr lang="es-MX" smtClean="0"/>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CBAB4211-BDC9-4A8E-8487-BA5DAC374A3C}" type="datetimeFigureOut">
              <a:rPr lang="es-MX" smtClean="0"/>
              <a:t>04/05/2016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953FEA3-396C-4451-AD48-5A789B0AE558}"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CBAB4211-BDC9-4A8E-8487-BA5DAC374A3C}" type="datetimeFigureOut">
              <a:rPr lang="es-MX" smtClean="0"/>
              <a:t>04/05/2016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953FEA3-396C-4451-AD48-5A789B0AE558}" type="slidenum">
              <a:rPr lang="es-MX" smtClean="0"/>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Content Placeholder 2"/>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CBAB4211-BDC9-4A8E-8487-BA5DAC374A3C}" type="datetimeFigureOut">
              <a:rPr lang="es-MX" smtClean="0"/>
              <a:t>04/05/2016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953FEA3-396C-4451-AD48-5A789B0AE558}" type="slidenum">
              <a:rPr lang="es-MX" smtClean="0"/>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Date Placeholder 3"/>
          <p:cNvSpPr>
            <a:spLocks noGrp="1"/>
          </p:cNvSpPr>
          <p:nvPr>
            <p:ph type="dt" sz="half" idx="10"/>
          </p:nvPr>
        </p:nvSpPr>
        <p:spPr/>
        <p:txBody>
          <a:bodyPr/>
          <a:lstStyle/>
          <a:p>
            <a:fld id="{CBAB4211-BDC9-4A8E-8487-BA5DAC374A3C}" type="datetimeFigureOut">
              <a:rPr lang="es-MX" smtClean="0"/>
              <a:t>04/05/2016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953FEA3-396C-4451-AD48-5A789B0AE558}" type="slidenum">
              <a:rPr lang="es-MX" smtClean="0"/>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CBAB4211-BDC9-4A8E-8487-BA5DAC374A3C}" type="datetimeFigureOut">
              <a:rPr lang="es-MX" smtClean="0"/>
              <a:t>04/05/2016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953FEA3-396C-4451-AD48-5A789B0AE558}" type="slidenum">
              <a:rPr lang="es-MX" smtClean="0"/>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Date Placeholder 6"/>
          <p:cNvSpPr>
            <a:spLocks noGrp="1"/>
          </p:cNvSpPr>
          <p:nvPr>
            <p:ph type="dt" sz="half" idx="10"/>
          </p:nvPr>
        </p:nvSpPr>
        <p:spPr/>
        <p:txBody>
          <a:bodyPr/>
          <a:lstStyle/>
          <a:p>
            <a:fld id="{CBAB4211-BDC9-4A8E-8487-BA5DAC374A3C}" type="datetimeFigureOut">
              <a:rPr lang="es-MX" smtClean="0"/>
              <a:t>04/05/2016</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C953FEA3-396C-4451-AD48-5A789B0AE558}" type="slidenum">
              <a:rPr lang="es-MX" smtClean="0"/>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Date Placeholder 2"/>
          <p:cNvSpPr>
            <a:spLocks noGrp="1"/>
          </p:cNvSpPr>
          <p:nvPr>
            <p:ph type="dt" sz="half" idx="10"/>
          </p:nvPr>
        </p:nvSpPr>
        <p:spPr/>
        <p:txBody>
          <a:bodyPr/>
          <a:lstStyle/>
          <a:p>
            <a:fld id="{CBAB4211-BDC9-4A8E-8487-BA5DAC374A3C}" type="datetimeFigureOut">
              <a:rPr lang="es-MX" smtClean="0"/>
              <a:t>04/05/2016</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C953FEA3-396C-4451-AD48-5A789B0AE558}" type="slidenum">
              <a:rPr lang="es-MX" smtClean="0"/>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AB4211-BDC9-4A8E-8487-BA5DAC374A3C}" type="datetimeFigureOut">
              <a:rPr lang="es-MX" smtClean="0"/>
              <a:t>04/05/2016</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C953FEA3-396C-4451-AD48-5A789B0AE558}"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CBAB4211-BDC9-4A8E-8487-BA5DAC374A3C}" type="datetimeFigureOut">
              <a:rPr lang="es-MX" smtClean="0"/>
              <a:t>04/05/2016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953FEA3-396C-4451-AD48-5A789B0AE558}" type="slidenum">
              <a:rPr lang="es-MX" smtClean="0"/>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Date Placeholder 4"/>
          <p:cNvSpPr>
            <a:spLocks noGrp="1"/>
          </p:cNvSpPr>
          <p:nvPr>
            <p:ph type="dt" sz="half" idx="10"/>
          </p:nvPr>
        </p:nvSpPr>
        <p:spPr/>
        <p:txBody>
          <a:bodyPr/>
          <a:lstStyle/>
          <a:p>
            <a:fld id="{CBAB4211-BDC9-4A8E-8487-BA5DAC374A3C}" type="datetimeFigureOut">
              <a:rPr lang="es-MX" smtClean="0"/>
              <a:t>04/05/2016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a:xfrm>
            <a:off x="8077200" y="6356350"/>
            <a:ext cx="609600" cy="365125"/>
          </a:xfrm>
        </p:spPr>
        <p:txBody>
          <a:bodyPr/>
          <a:lstStyle/>
          <a:p>
            <a:fld id="{C953FEA3-396C-4451-AD48-5A789B0AE558}" type="slidenum">
              <a:rPr lang="es-MX" smtClean="0"/>
              <a:t>‹Nº›</a:t>
            </a:fld>
            <a:endParaRPr lang="es-MX"/>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BAB4211-BDC9-4A8E-8487-BA5DAC374A3C}" type="datetimeFigureOut">
              <a:rPr lang="es-MX" smtClean="0"/>
              <a:t>04/05/2016</a:t>
            </a:fld>
            <a:endParaRPr lang="es-MX"/>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MX"/>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953FEA3-396C-4451-AD48-5A789B0AE558}" type="slidenum">
              <a:rPr lang="es-MX" smtClean="0"/>
              <a:t>‹Nº›</a:t>
            </a:fld>
            <a:endParaRPr lang="es-MX"/>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r>
              <a:rPr lang="es-MX" dirty="0" smtClean="0"/>
              <a:t>Láseres </a:t>
            </a:r>
            <a:r>
              <a:rPr lang="es-MX" dirty="0"/>
              <a:t>de fibra de </a:t>
            </a:r>
            <a:r>
              <a:rPr lang="es-MX" dirty="0" smtClean="0"/>
              <a:t>alta potencia en la industria</a:t>
            </a:r>
            <a:endParaRPr lang="es-MX" dirty="0"/>
          </a:p>
        </p:txBody>
      </p:sp>
      <p:sp>
        <p:nvSpPr>
          <p:cNvPr id="3" name="2 Subtítulo"/>
          <p:cNvSpPr>
            <a:spLocks noGrp="1"/>
          </p:cNvSpPr>
          <p:nvPr>
            <p:ph type="subTitle" idx="1"/>
          </p:nvPr>
        </p:nvSpPr>
        <p:spPr>
          <a:xfrm>
            <a:off x="533400" y="3228536"/>
            <a:ext cx="7854696" cy="3224800"/>
          </a:xfrm>
        </p:spPr>
        <p:txBody>
          <a:bodyPr>
            <a:normAutofit lnSpcReduction="10000"/>
          </a:bodyPr>
          <a:lstStyle/>
          <a:p>
            <a:r>
              <a:rPr lang="es-MX" dirty="0" smtClean="0"/>
              <a:t>Física de láseres</a:t>
            </a:r>
          </a:p>
          <a:p>
            <a:endParaRPr lang="es-MX" dirty="0"/>
          </a:p>
          <a:p>
            <a:endParaRPr lang="es-MX" dirty="0" smtClean="0"/>
          </a:p>
          <a:p>
            <a:endParaRPr lang="es-MX" dirty="0"/>
          </a:p>
          <a:p>
            <a:endParaRPr lang="es-MX" dirty="0" smtClean="0"/>
          </a:p>
          <a:p>
            <a:endParaRPr lang="es-MX" dirty="0"/>
          </a:p>
          <a:p>
            <a:r>
              <a:rPr lang="es-MX" dirty="0" smtClean="0"/>
              <a:t>Edgar Bravo Huerta</a:t>
            </a:r>
            <a:endParaRPr lang="es-MX" dirty="0"/>
          </a:p>
        </p:txBody>
      </p:sp>
    </p:spTree>
    <p:extLst>
      <p:ext uri="{BB962C8B-B14F-4D97-AF65-F5344CB8AC3E}">
        <p14:creationId xmlns:p14="http://schemas.microsoft.com/office/powerpoint/2010/main" val="4078922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Resultados experimentales</a:t>
            </a:r>
            <a:endParaRPr lang="es-MX" dirty="0"/>
          </a:p>
        </p:txBody>
      </p:sp>
      <p:sp>
        <p:nvSpPr>
          <p:cNvPr id="3" name="2 Marcador de contenido"/>
          <p:cNvSpPr>
            <a:spLocks noGrp="1"/>
          </p:cNvSpPr>
          <p:nvPr>
            <p:ph idx="1"/>
          </p:nvPr>
        </p:nvSpPr>
        <p:spPr/>
        <p:txBody>
          <a:bodyPr/>
          <a:lstStyle/>
          <a:p>
            <a:endParaRPr lang="es-MX"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014" t="23093" r="43356" b="32924"/>
          <a:stretch/>
        </p:blipFill>
        <p:spPr bwMode="auto">
          <a:xfrm>
            <a:off x="1315190" y="1863484"/>
            <a:ext cx="6137130" cy="4797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5128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1702" t="37288" r="10067" b="20339"/>
          <a:stretch/>
        </p:blipFill>
        <p:spPr bwMode="auto">
          <a:xfrm>
            <a:off x="1115616" y="836712"/>
            <a:ext cx="6696744" cy="5651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5908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0272" t="23305" r="8996" b="33263"/>
          <a:stretch/>
        </p:blipFill>
        <p:spPr bwMode="auto">
          <a:xfrm>
            <a:off x="1331640" y="1268759"/>
            <a:ext cx="6696744" cy="5321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6719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1821" t="30721" r="9949" b="28389"/>
          <a:stretch/>
        </p:blipFill>
        <p:spPr bwMode="auto">
          <a:xfrm>
            <a:off x="1331640" y="1178462"/>
            <a:ext cx="6552728" cy="5336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3972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491" t="33898" r="43986" b="26953"/>
          <a:stretch/>
        </p:blipFill>
        <p:spPr bwMode="auto">
          <a:xfrm>
            <a:off x="827085" y="1196752"/>
            <a:ext cx="7489331" cy="5400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3111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729" t="30720" r="44016" b="25212"/>
          <a:stretch/>
        </p:blipFill>
        <p:spPr bwMode="auto">
          <a:xfrm>
            <a:off x="1187624" y="1124742"/>
            <a:ext cx="6768752" cy="5542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4345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208" t="36864" r="13287" b="21774"/>
          <a:stretch/>
        </p:blipFill>
        <p:spPr bwMode="auto">
          <a:xfrm>
            <a:off x="251520" y="1772816"/>
            <a:ext cx="8593286"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3142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441" t="28602" r="42944" b="66101"/>
          <a:stretch/>
        </p:blipFill>
        <p:spPr bwMode="auto">
          <a:xfrm>
            <a:off x="755577" y="2358753"/>
            <a:ext cx="7632848" cy="638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Marcador de contenido"/>
          <p:cNvSpPr>
            <a:spLocks noGrp="1"/>
          </p:cNvSpPr>
          <p:nvPr>
            <p:ph idx="1"/>
          </p:nvPr>
        </p:nvSpPr>
        <p:spPr>
          <a:xfrm>
            <a:off x="457200" y="1196752"/>
            <a:ext cx="8229600" cy="5127848"/>
          </a:xfrm>
        </p:spPr>
        <p:txBody>
          <a:bodyPr/>
          <a:lstStyle/>
          <a:p>
            <a:r>
              <a:rPr lang="es-MX" dirty="0" smtClean="0"/>
              <a:t>Calculo de la energía máxima de un láser de fibra Q-</a:t>
            </a:r>
            <a:r>
              <a:rPr lang="es-MX" dirty="0" err="1" smtClean="0"/>
              <a:t>Switch</a:t>
            </a:r>
            <a:endParaRPr lang="es-MX" dirty="0" smtClean="0"/>
          </a:p>
          <a:p>
            <a:endParaRPr lang="es-MX" dirty="0" smtClean="0"/>
          </a:p>
          <a:p>
            <a:endParaRPr lang="es-MX" dirty="0"/>
          </a:p>
          <a:p>
            <a:endParaRPr lang="es-MX" dirty="0" smtClean="0"/>
          </a:p>
          <a:p>
            <a:pPr lvl="1"/>
            <a:r>
              <a:rPr lang="es-MX" dirty="0" err="1" smtClean="0"/>
              <a:t>Pcw</a:t>
            </a:r>
            <a:r>
              <a:rPr lang="es-MX" dirty="0" smtClean="0"/>
              <a:t> </a:t>
            </a:r>
            <a:r>
              <a:rPr lang="es-MX" dirty="0" smtClean="0">
                <a:sym typeface="Wingdings" panose="05000000000000000000" pitchFamily="2" charset="2"/>
              </a:rPr>
              <a:t> Potencia de salida en onda continua.</a:t>
            </a:r>
          </a:p>
          <a:p>
            <a:pPr lvl="1"/>
            <a:r>
              <a:rPr lang="es-MX" sz="2800" dirty="0" smtClean="0"/>
              <a:t>τ</a:t>
            </a:r>
            <a:r>
              <a:rPr lang="es-MX" sz="1800" dirty="0" smtClean="0"/>
              <a:t>21</a:t>
            </a:r>
            <a:r>
              <a:rPr lang="es-MX" dirty="0" smtClean="0"/>
              <a:t> </a:t>
            </a:r>
            <a:r>
              <a:rPr lang="es-MX" dirty="0" smtClean="0">
                <a:sym typeface="Wingdings" panose="05000000000000000000" pitchFamily="2" charset="2"/>
              </a:rPr>
              <a:t> Tiempo de vida del nivel superior del Er</a:t>
            </a:r>
          </a:p>
          <a:p>
            <a:pPr lvl="1"/>
            <a:r>
              <a:rPr lang="es-MX" dirty="0" err="1" smtClean="0"/>
              <a:t>n</a:t>
            </a:r>
            <a:r>
              <a:rPr lang="es-MX" sz="1400" dirty="0" err="1" smtClean="0"/>
              <a:t>th</a:t>
            </a:r>
            <a:r>
              <a:rPr lang="es-MX" sz="1400" dirty="0" smtClean="0"/>
              <a:t> </a:t>
            </a:r>
            <a:r>
              <a:rPr lang="es-MX" dirty="0" smtClean="0">
                <a:sym typeface="Wingdings" panose="05000000000000000000" pitchFamily="2" charset="2"/>
              </a:rPr>
              <a:t>inversión de población en el umbral del láser</a:t>
            </a:r>
          </a:p>
          <a:p>
            <a:pPr lvl="1"/>
            <a:r>
              <a:rPr lang="es-MX" i="1" dirty="0" smtClean="0">
                <a:sym typeface="Wingdings" panose="05000000000000000000" pitchFamily="2" charset="2"/>
              </a:rPr>
              <a:t>V</a:t>
            </a:r>
            <a:r>
              <a:rPr lang="es-MX" dirty="0" smtClean="0">
                <a:sym typeface="Wingdings" panose="05000000000000000000" pitchFamily="2" charset="2"/>
              </a:rPr>
              <a:t> Volumen de ganancia.</a:t>
            </a:r>
          </a:p>
          <a:p>
            <a:pPr lvl="1"/>
            <a:r>
              <a:rPr lang="es-MX" dirty="0" err="1">
                <a:latin typeface="Monotype Corsiva" panose="03010101010201010101" pitchFamily="66" charset="0"/>
                <a:cs typeface="Times New Roman" panose="02020603050405020304" pitchFamily="18" charset="0"/>
              </a:rPr>
              <a:t>f</a:t>
            </a:r>
            <a:r>
              <a:rPr lang="es-MX" dirty="0" err="1"/>
              <a:t>r</a:t>
            </a:r>
            <a:r>
              <a:rPr lang="es-MX" dirty="0"/>
              <a:t> </a:t>
            </a:r>
            <a:r>
              <a:rPr lang="es-MX" dirty="0" smtClean="0">
                <a:sym typeface="Wingdings" panose="05000000000000000000" pitchFamily="2" charset="2"/>
              </a:rPr>
              <a:t> tasa de repetición</a:t>
            </a:r>
            <a:endParaRPr lang="es-MX" dirty="0"/>
          </a:p>
        </p:txBody>
      </p:sp>
    </p:spTree>
    <p:extLst>
      <p:ext uri="{BB962C8B-B14F-4D97-AF65-F5344CB8AC3E}">
        <p14:creationId xmlns:p14="http://schemas.microsoft.com/office/powerpoint/2010/main" val="1452775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196752"/>
            <a:ext cx="8229600" cy="5127848"/>
          </a:xfrm>
        </p:spPr>
        <p:txBody>
          <a:bodyPr/>
          <a:lstStyle/>
          <a:p>
            <a:r>
              <a:rPr lang="es-MX" dirty="0" smtClean="0"/>
              <a:t>Inversión de población</a:t>
            </a:r>
          </a:p>
          <a:p>
            <a:endParaRPr lang="es-MX" dirty="0"/>
          </a:p>
          <a:p>
            <a:endParaRPr lang="es-MX" dirty="0" smtClean="0"/>
          </a:p>
          <a:p>
            <a:endParaRPr lang="es-MX" dirty="0"/>
          </a:p>
          <a:p>
            <a:endParaRPr lang="es-MX" dirty="0" smtClean="0"/>
          </a:p>
          <a:p>
            <a:pPr lvl="1"/>
            <a:r>
              <a:rPr lang="es-MX" dirty="0"/>
              <a:t>R1 </a:t>
            </a:r>
            <a:r>
              <a:rPr lang="es-MX" dirty="0" smtClean="0"/>
              <a:t>y </a:t>
            </a:r>
            <a:r>
              <a:rPr lang="es-MX" dirty="0"/>
              <a:t>R2 </a:t>
            </a:r>
            <a:r>
              <a:rPr lang="es-MX" dirty="0" smtClean="0">
                <a:sym typeface="Wingdings" panose="05000000000000000000" pitchFamily="2" charset="2"/>
              </a:rPr>
              <a:t>   </a:t>
            </a:r>
            <a:r>
              <a:rPr lang="es-MX" dirty="0" err="1" smtClean="0">
                <a:sym typeface="Wingdings" panose="05000000000000000000" pitchFamily="2" charset="2"/>
              </a:rPr>
              <a:t>Reflectividades</a:t>
            </a:r>
            <a:r>
              <a:rPr lang="es-MX" dirty="0" smtClean="0">
                <a:sym typeface="Wingdings" panose="05000000000000000000" pitchFamily="2" charset="2"/>
              </a:rPr>
              <a:t> de los espejos</a:t>
            </a:r>
          </a:p>
          <a:p>
            <a:pPr lvl="1"/>
            <a:r>
              <a:rPr lang="es-MX" dirty="0" err="1" smtClean="0"/>
              <a:t>σ</a:t>
            </a:r>
            <a:r>
              <a:rPr lang="es-MX" baseline="-25000" dirty="0" err="1" smtClean="0">
                <a:latin typeface="Monotype Corsiva" panose="03010101010201010101" pitchFamily="66" charset="0"/>
              </a:rPr>
              <a:t>a</a:t>
            </a:r>
            <a:r>
              <a:rPr lang="es-MX" baseline="-25000" dirty="0" err="1" smtClean="0">
                <a:latin typeface="Times New Roman" panose="02020603050405020304" pitchFamily="18" charset="0"/>
                <a:cs typeface="Times New Roman" panose="02020603050405020304" pitchFamily="18" charset="0"/>
              </a:rPr>
              <a:t>Er</a:t>
            </a:r>
            <a:r>
              <a:rPr lang="es-MX" dirty="0" smtClean="0">
                <a:latin typeface="Times New Roman" panose="02020603050405020304" pitchFamily="18" charset="0"/>
                <a:cs typeface="Times New Roman" panose="02020603050405020304" pitchFamily="18" charset="0"/>
              </a:rPr>
              <a:t> y </a:t>
            </a:r>
            <a:r>
              <a:rPr lang="es-MX" dirty="0" err="1" smtClean="0"/>
              <a:t>σ</a:t>
            </a:r>
            <a:r>
              <a:rPr lang="es-MX" baseline="-25000" dirty="0" err="1" smtClean="0">
                <a:latin typeface="Monotype Corsiva" panose="03010101010201010101" pitchFamily="66" charset="0"/>
              </a:rPr>
              <a:t>e</a:t>
            </a:r>
            <a:r>
              <a:rPr lang="es-MX" baseline="-25000" dirty="0" err="1" smtClean="0"/>
              <a:t>Er</a:t>
            </a:r>
            <a:r>
              <a:rPr lang="es-MX" dirty="0" smtClean="0"/>
              <a:t> </a:t>
            </a:r>
            <a:r>
              <a:rPr lang="es-MX" dirty="0" smtClean="0">
                <a:sym typeface="Wingdings" panose="05000000000000000000" pitchFamily="2" charset="2"/>
              </a:rPr>
              <a:t>Sección transversal de absorción y emisión 		     del Er</a:t>
            </a:r>
          </a:p>
          <a:p>
            <a:pPr lvl="1"/>
            <a:r>
              <a:rPr lang="es-MX" i="1" dirty="0" err="1"/>
              <a:t>N</a:t>
            </a:r>
            <a:r>
              <a:rPr lang="es-MX" baseline="-25000" dirty="0" err="1"/>
              <a:t>Er</a:t>
            </a:r>
            <a:r>
              <a:rPr lang="es-MX" dirty="0"/>
              <a:t> </a:t>
            </a:r>
            <a:r>
              <a:rPr lang="es-MX" dirty="0" smtClean="0">
                <a:sym typeface="Wingdings" panose="05000000000000000000" pitchFamily="2" charset="2"/>
              </a:rPr>
              <a:t>  Concentración de Er</a:t>
            </a:r>
          </a:p>
          <a:p>
            <a:pPr lvl="1"/>
            <a:r>
              <a:rPr lang="es-MX" dirty="0" smtClean="0">
                <a:latin typeface="Times New Roman" panose="02020603050405020304" pitchFamily="18" charset="0"/>
                <a:cs typeface="Times New Roman" panose="02020603050405020304" pitchFamily="18" charset="0"/>
                <a:sym typeface="Wingdings" panose="05000000000000000000" pitchFamily="2" charset="2"/>
              </a:rPr>
              <a:t>L   Longitud de la cavidad.</a:t>
            </a:r>
            <a:endParaRPr lang="es-MX" dirty="0">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441" t="47108" r="42944" b="46399"/>
          <a:stretch/>
        </p:blipFill>
        <p:spPr bwMode="auto">
          <a:xfrm>
            <a:off x="733472" y="2132856"/>
            <a:ext cx="7726960"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2316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68760"/>
            <a:ext cx="8229600" cy="5055840"/>
          </a:xfrm>
        </p:spPr>
        <p:txBody>
          <a:bodyPr/>
          <a:lstStyle/>
          <a:p>
            <a:r>
              <a:rPr lang="es-MX" dirty="0" smtClean="0"/>
              <a:t>Duración del pulso</a:t>
            </a:r>
          </a:p>
          <a:p>
            <a:endParaRPr lang="es-MX" dirty="0"/>
          </a:p>
          <a:p>
            <a:endParaRPr lang="es-MX" dirty="0" smtClean="0"/>
          </a:p>
          <a:p>
            <a:endParaRPr lang="es-MX" dirty="0"/>
          </a:p>
          <a:p>
            <a:pPr lvl="1"/>
            <a:r>
              <a:rPr lang="es-MX" dirty="0" smtClean="0"/>
              <a:t>E</a:t>
            </a:r>
            <a:r>
              <a:rPr lang="es-MX" dirty="0" smtClean="0">
                <a:sym typeface="Wingdings" panose="05000000000000000000" pitchFamily="2" charset="2"/>
              </a:rPr>
              <a:t> Energía</a:t>
            </a:r>
          </a:p>
          <a:p>
            <a:pPr lvl="1"/>
            <a:r>
              <a:rPr lang="es-MX" dirty="0" err="1" smtClean="0">
                <a:sym typeface="Wingdings" panose="05000000000000000000" pitchFamily="2" charset="2"/>
              </a:rPr>
              <a:t>P</a:t>
            </a:r>
            <a:r>
              <a:rPr lang="es-MX" baseline="-25000" dirty="0" err="1" smtClean="0">
                <a:sym typeface="Wingdings" panose="05000000000000000000" pitchFamily="2" charset="2"/>
              </a:rPr>
              <a:t>peak</a:t>
            </a:r>
            <a:r>
              <a:rPr lang="es-MX" dirty="0" smtClean="0">
                <a:sym typeface="Wingdings" panose="05000000000000000000" pitchFamily="2" charset="2"/>
              </a:rPr>
              <a:t>  Potencia máxima</a:t>
            </a:r>
            <a:endParaRPr lang="es-MX" dirty="0" smtClean="0"/>
          </a:p>
          <a:p>
            <a:endParaRPr lang="es-MX" dirty="0"/>
          </a:p>
          <a:p>
            <a:endParaRPr lang="es-MX" dirty="0"/>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058" t="57449" r="66914" b="39161"/>
          <a:stretch/>
        </p:blipFill>
        <p:spPr bwMode="auto">
          <a:xfrm>
            <a:off x="1259632" y="2204864"/>
            <a:ext cx="2175476" cy="589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3337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Introducción </a:t>
            </a:r>
            <a:endParaRPr lang="es-MX" dirty="0"/>
          </a:p>
        </p:txBody>
      </p:sp>
      <p:sp>
        <p:nvSpPr>
          <p:cNvPr id="3" name="2 Marcador de contenido"/>
          <p:cNvSpPr>
            <a:spLocks noGrp="1"/>
          </p:cNvSpPr>
          <p:nvPr>
            <p:ph idx="1"/>
          </p:nvPr>
        </p:nvSpPr>
        <p:spPr/>
        <p:txBody>
          <a:bodyPr/>
          <a:lstStyle/>
          <a:p>
            <a:pPr algn="just"/>
            <a:r>
              <a:rPr lang="es-MX" dirty="0"/>
              <a:t>La gran variedad de </a:t>
            </a:r>
            <a:r>
              <a:rPr lang="es-MX" dirty="0" smtClean="0"/>
              <a:t>láseres </a:t>
            </a:r>
            <a:r>
              <a:rPr lang="es-MX" dirty="0"/>
              <a:t>de alta potencia (mayor a </a:t>
            </a:r>
            <a:r>
              <a:rPr lang="es-MX" dirty="0" smtClean="0"/>
              <a:t>1W) que </a:t>
            </a:r>
            <a:r>
              <a:rPr lang="es-MX" dirty="0"/>
              <a:t>ahora existe se debe en gran parte a la demanda que </a:t>
            </a:r>
            <a:r>
              <a:rPr lang="es-MX" dirty="0" smtClean="0"/>
              <a:t>tienen en </a:t>
            </a:r>
            <a:r>
              <a:rPr lang="es-MX" dirty="0"/>
              <a:t>diversas </a:t>
            </a:r>
            <a:r>
              <a:rPr lang="es-MX" dirty="0" smtClean="0"/>
              <a:t>aplicaciones.</a:t>
            </a:r>
          </a:p>
          <a:p>
            <a:pPr algn="just"/>
            <a:endParaRPr lang="es-MX" dirty="0"/>
          </a:p>
          <a:p>
            <a:pPr algn="just"/>
            <a:r>
              <a:rPr lang="es-MX" dirty="0" smtClean="0"/>
              <a:t>En la investigación se utilizan como </a:t>
            </a:r>
            <a:r>
              <a:rPr lang="es-MX" dirty="0"/>
              <a:t>fuentes de bombeo de otros </a:t>
            </a:r>
            <a:r>
              <a:rPr lang="es-MX" dirty="0" smtClean="0"/>
              <a:t>láseres</a:t>
            </a:r>
          </a:p>
          <a:p>
            <a:pPr algn="just"/>
            <a:endParaRPr lang="es-MX" dirty="0" smtClean="0"/>
          </a:p>
        </p:txBody>
      </p:sp>
    </p:spTree>
    <p:extLst>
      <p:ext uri="{BB962C8B-B14F-4D97-AF65-F5344CB8AC3E}">
        <p14:creationId xmlns:p14="http://schemas.microsoft.com/office/powerpoint/2010/main" val="2538312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sz="half" idx="1"/>
          </p:nvPr>
        </p:nvSpPr>
        <p:spPr>
          <a:xfrm>
            <a:off x="457200" y="1412777"/>
            <a:ext cx="4038600" cy="4942148"/>
          </a:xfrm>
        </p:spPr>
        <p:txBody>
          <a:bodyPr/>
          <a:lstStyle/>
          <a:p>
            <a:r>
              <a:rPr lang="es-MX" dirty="0" err="1" smtClean="0"/>
              <a:t>P</a:t>
            </a:r>
            <a:r>
              <a:rPr lang="es-MX" baseline="-25000" dirty="0" err="1" smtClean="0"/>
              <a:t>cw</a:t>
            </a:r>
            <a:r>
              <a:rPr lang="es-MX" baseline="-25000" dirty="0" smtClean="0"/>
              <a:t> </a:t>
            </a:r>
            <a:r>
              <a:rPr lang="es-MX" dirty="0" smtClean="0"/>
              <a:t>= 1.5 W</a:t>
            </a:r>
          </a:p>
          <a:p>
            <a:r>
              <a:rPr lang="el-GR" dirty="0" smtClean="0"/>
              <a:t>τ</a:t>
            </a:r>
            <a:r>
              <a:rPr lang="es-MX" baseline="-25000" dirty="0" smtClean="0"/>
              <a:t>21 </a:t>
            </a:r>
            <a:r>
              <a:rPr lang="es-MX" dirty="0" smtClean="0"/>
              <a:t>= 11 ms</a:t>
            </a:r>
          </a:p>
          <a:p>
            <a:r>
              <a:rPr lang="es-MX" dirty="0" err="1" smtClean="0">
                <a:latin typeface="Monotype Corsiva" panose="03010101010201010101" pitchFamily="66" charset="0"/>
              </a:rPr>
              <a:t>f</a:t>
            </a:r>
            <a:r>
              <a:rPr lang="es-MX" dirty="0" err="1" smtClean="0"/>
              <a:t>r</a:t>
            </a:r>
            <a:r>
              <a:rPr lang="es-MX" dirty="0" smtClean="0"/>
              <a:t> = 120 KHz</a:t>
            </a:r>
          </a:p>
          <a:p>
            <a:r>
              <a:rPr lang="es-MX" dirty="0" smtClean="0"/>
              <a:t>R1 = 99.5%</a:t>
            </a:r>
          </a:p>
          <a:p>
            <a:r>
              <a:rPr lang="es-MX" dirty="0" smtClean="0"/>
              <a:t>R2 = 100%</a:t>
            </a:r>
          </a:p>
          <a:p>
            <a:r>
              <a:rPr lang="el-GR" dirty="0" smtClean="0"/>
              <a:t>σ</a:t>
            </a:r>
            <a:r>
              <a:rPr lang="es-MX" baseline="-25000" dirty="0" err="1" smtClean="0">
                <a:latin typeface="Monotype Corsiva" panose="03010101010201010101" pitchFamily="66" charset="0"/>
              </a:rPr>
              <a:t>a</a:t>
            </a:r>
            <a:r>
              <a:rPr lang="es-MX" baseline="-25000" dirty="0" err="1" smtClean="0"/>
              <a:t>Er</a:t>
            </a:r>
            <a:r>
              <a:rPr lang="es-MX" baseline="-25000" dirty="0" smtClean="0"/>
              <a:t> </a:t>
            </a:r>
            <a:r>
              <a:rPr lang="es-MX" dirty="0" smtClean="0"/>
              <a:t>= 7x10-25 m2</a:t>
            </a:r>
          </a:p>
          <a:p>
            <a:r>
              <a:rPr lang="el-GR" dirty="0" smtClean="0"/>
              <a:t>σ</a:t>
            </a:r>
            <a:r>
              <a:rPr lang="es-MX" baseline="-25000" dirty="0" err="1" smtClean="0">
                <a:latin typeface="Monotype Corsiva" panose="03010101010201010101" pitchFamily="66" charset="0"/>
              </a:rPr>
              <a:t>e</a:t>
            </a:r>
            <a:r>
              <a:rPr lang="es-MX" baseline="-25000" dirty="0" err="1" smtClean="0"/>
              <a:t>Er</a:t>
            </a:r>
            <a:r>
              <a:rPr lang="es-MX" baseline="-25000" dirty="0" smtClean="0"/>
              <a:t> </a:t>
            </a:r>
            <a:r>
              <a:rPr lang="es-MX" dirty="0" smtClean="0"/>
              <a:t>= 6.5x10-25 m2</a:t>
            </a:r>
          </a:p>
          <a:p>
            <a:r>
              <a:rPr lang="el-GR" dirty="0" smtClean="0"/>
              <a:t>λ</a:t>
            </a:r>
            <a:r>
              <a:rPr lang="es-MX" dirty="0" smtClean="0"/>
              <a:t> = 1549 </a:t>
            </a:r>
            <a:r>
              <a:rPr lang="es-MX" dirty="0" err="1" smtClean="0"/>
              <a:t>nm</a:t>
            </a:r>
            <a:endParaRPr lang="es-MX" dirty="0" smtClean="0"/>
          </a:p>
          <a:p>
            <a:r>
              <a:rPr lang="es-MX" dirty="0" smtClean="0"/>
              <a:t>L </a:t>
            </a:r>
            <a:r>
              <a:rPr lang="es-MX" dirty="0"/>
              <a:t>= 5m</a:t>
            </a:r>
          </a:p>
          <a:p>
            <a:r>
              <a:rPr lang="es-MX" i="1" dirty="0" err="1"/>
              <a:t>N</a:t>
            </a:r>
            <a:r>
              <a:rPr lang="es-MX" baseline="-25000" dirty="0" err="1"/>
              <a:t>Er</a:t>
            </a:r>
            <a:r>
              <a:rPr lang="es-MX" baseline="-25000" dirty="0"/>
              <a:t> </a:t>
            </a:r>
            <a:r>
              <a:rPr lang="es-MX" dirty="0"/>
              <a:t>= 1.716 x 10</a:t>
            </a:r>
            <a:r>
              <a:rPr lang="es-MX" baseline="30000" dirty="0"/>
              <a:t>25</a:t>
            </a:r>
            <a:r>
              <a:rPr lang="es-MX" dirty="0"/>
              <a:t> m</a:t>
            </a:r>
            <a:r>
              <a:rPr lang="es-MX" baseline="30000" dirty="0"/>
              <a:t>-3</a:t>
            </a:r>
          </a:p>
          <a:p>
            <a:endParaRPr lang="es-MX" dirty="0"/>
          </a:p>
        </p:txBody>
      </p:sp>
      <p:sp>
        <p:nvSpPr>
          <p:cNvPr id="11" name="10 Marcador de contenido"/>
          <p:cNvSpPr>
            <a:spLocks noGrp="1"/>
          </p:cNvSpPr>
          <p:nvPr>
            <p:ph sz="half" idx="2"/>
          </p:nvPr>
        </p:nvSpPr>
        <p:spPr>
          <a:xfrm>
            <a:off x="5364088" y="1412777"/>
            <a:ext cx="3322712" cy="4942148"/>
          </a:xfrm>
        </p:spPr>
        <p:txBody>
          <a:bodyPr/>
          <a:lstStyle/>
          <a:p>
            <a:endParaRPr lang="es-MX" dirty="0" smtClean="0"/>
          </a:p>
          <a:p>
            <a:endParaRPr lang="es-MX" dirty="0" smtClean="0"/>
          </a:p>
          <a:p>
            <a:r>
              <a:rPr lang="es-MX" dirty="0" smtClean="0"/>
              <a:t>Teórico:</a:t>
            </a:r>
            <a:endParaRPr lang="es-MX" dirty="0"/>
          </a:p>
          <a:p>
            <a:pPr lvl="1"/>
            <a:r>
              <a:rPr lang="es-MX" dirty="0" smtClean="0"/>
              <a:t>E = 33.5 µJ</a:t>
            </a:r>
          </a:p>
          <a:p>
            <a:r>
              <a:rPr lang="es-MX" dirty="0" smtClean="0"/>
              <a:t>Experimental</a:t>
            </a:r>
          </a:p>
          <a:p>
            <a:pPr lvl="1"/>
            <a:r>
              <a:rPr lang="es-MX" dirty="0" smtClean="0"/>
              <a:t>E = 34 µJ</a:t>
            </a:r>
            <a:endParaRPr lang="es-MX" dirty="0"/>
          </a:p>
        </p:txBody>
      </p:sp>
    </p:spTree>
    <p:extLst>
      <p:ext uri="{BB962C8B-B14F-4D97-AF65-F5344CB8AC3E}">
        <p14:creationId xmlns:p14="http://schemas.microsoft.com/office/powerpoint/2010/main" val="683356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Conclusiones</a:t>
            </a:r>
            <a:endParaRPr lang="es-MX" dirty="0"/>
          </a:p>
        </p:txBody>
      </p:sp>
      <p:sp>
        <p:nvSpPr>
          <p:cNvPr id="5" name="4 Marcador de contenido"/>
          <p:cNvSpPr>
            <a:spLocks noGrp="1"/>
          </p:cNvSpPr>
          <p:nvPr>
            <p:ph idx="1"/>
          </p:nvPr>
        </p:nvSpPr>
        <p:spPr/>
        <p:txBody>
          <a:bodyPr>
            <a:normAutofit/>
          </a:bodyPr>
          <a:lstStyle/>
          <a:p>
            <a:pPr algn="just"/>
            <a:r>
              <a:rPr lang="es-MX" dirty="0" smtClean="0"/>
              <a:t>Los láseres de alta potencia tienen una amplia gama de aplicaciones.</a:t>
            </a:r>
          </a:p>
          <a:p>
            <a:pPr algn="just"/>
            <a:r>
              <a:rPr lang="es-MX" dirty="0" smtClean="0"/>
              <a:t>Los láseres de fibra óptica ofrecen varias ventajas para diversas aplicaciones.</a:t>
            </a:r>
          </a:p>
          <a:p>
            <a:pPr algn="just"/>
            <a:r>
              <a:rPr lang="es-MX" dirty="0" smtClean="0"/>
              <a:t>Los láseres de fibra se van abriendo paso en la industria.</a:t>
            </a:r>
          </a:p>
        </p:txBody>
      </p:sp>
    </p:spTree>
    <p:extLst>
      <p:ext uri="{BB962C8B-B14F-4D97-AF65-F5344CB8AC3E}">
        <p14:creationId xmlns:p14="http://schemas.microsoft.com/office/powerpoint/2010/main" val="34729969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Referencias</a:t>
            </a:r>
            <a:endParaRPr lang="es-MX" dirty="0"/>
          </a:p>
        </p:txBody>
      </p:sp>
      <p:sp>
        <p:nvSpPr>
          <p:cNvPr id="3" name="2 Marcador de contenido"/>
          <p:cNvSpPr>
            <a:spLocks noGrp="1"/>
          </p:cNvSpPr>
          <p:nvPr>
            <p:ph idx="1"/>
          </p:nvPr>
        </p:nvSpPr>
        <p:spPr/>
        <p:txBody>
          <a:bodyPr/>
          <a:lstStyle/>
          <a:p>
            <a:r>
              <a:rPr lang="es-MX" dirty="0"/>
              <a:t>A. </a:t>
            </a:r>
            <a:r>
              <a:rPr lang="es-MX" dirty="0" err="1"/>
              <a:t>Gonzá</a:t>
            </a:r>
            <a:r>
              <a:rPr lang="es-MX" dirty="0"/>
              <a:t> </a:t>
            </a:r>
            <a:r>
              <a:rPr lang="es-MX" dirty="0" err="1"/>
              <a:t>lez</a:t>
            </a:r>
            <a:r>
              <a:rPr lang="es-MX" dirty="0"/>
              <a:t>-García, B. Ibarra-Escamilla, O. </a:t>
            </a:r>
            <a:r>
              <a:rPr lang="es-MX" dirty="0" err="1"/>
              <a:t>Pottiez</a:t>
            </a:r>
            <a:r>
              <a:rPr lang="es-MX" dirty="0"/>
              <a:t>, </a:t>
            </a:r>
            <a:r>
              <a:rPr lang="es-MX" dirty="0" smtClean="0"/>
              <a:t>E</a:t>
            </a:r>
            <a:r>
              <a:rPr lang="es-MX" dirty="0"/>
              <a:t>. A. </a:t>
            </a:r>
            <a:r>
              <a:rPr lang="es-MX" dirty="0" err="1"/>
              <a:t>Kuzin</a:t>
            </a:r>
            <a:r>
              <a:rPr lang="es-MX" dirty="0"/>
              <a:t>, F. Maya-Ordoñez , M. Durán- Sánchez , </a:t>
            </a:r>
            <a:r>
              <a:rPr lang="es-MX" dirty="0" smtClean="0"/>
              <a:t>C</a:t>
            </a:r>
            <a:r>
              <a:rPr lang="es-MX" dirty="0"/>
              <a:t>. </a:t>
            </a:r>
            <a:r>
              <a:rPr lang="es-MX" dirty="0" err="1"/>
              <a:t>Deng</a:t>
            </a:r>
            <a:r>
              <a:rPr lang="es-MX" dirty="0"/>
              <a:t> , J. W. </a:t>
            </a:r>
            <a:r>
              <a:rPr lang="es-MX" dirty="0" err="1"/>
              <a:t>Haus</a:t>
            </a:r>
            <a:r>
              <a:rPr lang="es-MX" dirty="0"/>
              <a:t>, Peter E. </a:t>
            </a:r>
            <a:r>
              <a:rPr lang="es-MX" dirty="0" err="1" smtClean="0"/>
              <a:t>Powers</a:t>
            </a:r>
            <a:r>
              <a:rPr lang="es-MX" dirty="0" smtClean="0"/>
              <a:t> “Alta eficiencia, laser de fibra de Er/Yb Q-</a:t>
            </a:r>
            <a:r>
              <a:rPr lang="es-MX" dirty="0" err="1" smtClean="0"/>
              <a:t>switch</a:t>
            </a:r>
            <a:r>
              <a:rPr lang="es-MX" dirty="0" smtClean="0"/>
              <a:t> activo” </a:t>
            </a:r>
            <a:r>
              <a:rPr lang="es-MX" dirty="0" err="1"/>
              <a:t>Optics</a:t>
            </a:r>
            <a:r>
              <a:rPr lang="es-MX" dirty="0"/>
              <a:t> &amp; Laser </a:t>
            </a:r>
            <a:r>
              <a:rPr lang="es-MX" dirty="0" err="1"/>
              <a:t>Technology</a:t>
            </a:r>
            <a:r>
              <a:rPr lang="es-MX" dirty="0"/>
              <a:t> </a:t>
            </a:r>
            <a:r>
              <a:rPr lang="es-MX" dirty="0" smtClean="0"/>
              <a:t>, 2012</a:t>
            </a:r>
            <a:endParaRPr lang="es-MX" dirty="0"/>
          </a:p>
          <a:p>
            <a:endParaRPr lang="es-MX" dirty="0"/>
          </a:p>
        </p:txBody>
      </p:sp>
    </p:spTree>
    <p:extLst>
      <p:ext uri="{BB962C8B-B14F-4D97-AF65-F5344CB8AC3E}">
        <p14:creationId xmlns:p14="http://schemas.microsoft.com/office/powerpoint/2010/main" val="3511063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852704"/>
          </a:xfrm>
        </p:spPr>
        <p:txBody>
          <a:bodyPr/>
          <a:lstStyle/>
          <a:p>
            <a:r>
              <a:rPr lang="es-MX" dirty="0" smtClean="0"/>
              <a:t>Aplicaciones</a:t>
            </a:r>
            <a:endParaRPr lang="es-MX" dirty="0"/>
          </a:p>
        </p:txBody>
      </p:sp>
      <p:sp>
        <p:nvSpPr>
          <p:cNvPr id="3" name="2 Marcador de contenido"/>
          <p:cNvSpPr>
            <a:spLocks noGrp="1"/>
          </p:cNvSpPr>
          <p:nvPr>
            <p:ph idx="1"/>
          </p:nvPr>
        </p:nvSpPr>
        <p:spPr>
          <a:xfrm>
            <a:off x="301752" y="1527048"/>
            <a:ext cx="8503920" cy="4926288"/>
          </a:xfrm>
        </p:spPr>
        <p:txBody>
          <a:bodyPr>
            <a:normAutofit fontScale="92500" lnSpcReduction="20000"/>
          </a:bodyPr>
          <a:lstStyle/>
          <a:p>
            <a:pPr algn="just"/>
            <a:r>
              <a:rPr lang="es-MX" dirty="0" smtClean="0"/>
              <a:t>Aplicaciones de </a:t>
            </a:r>
            <a:r>
              <a:rPr lang="es-MX" dirty="0" smtClean="0"/>
              <a:t>láseres de alta potencia en la industria: </a:t>
            </a:r>
            <a:r>
              <a:rPr lang="es-ES" dirty="0"/>
              <a:t>ajuste por láser, marcado y soldadura de diversos materiales </a:t>
            </a:r>
            <a:r>
              <a:rPr lang="es-ES" dirty="0" smtClean="0"/>
              <a:t>sólidos, </a:t>
            </a:r>
            <a:r>
              <a:rPr lang="es-MX" dirty="0" smtClean="0"/>
              <a:t>tratamientos </a:t>
            </a:r>
            <a:r>
              <a:rPr lang="es-MX" dirty="0"/>
              <a:t>superficiales </a:t>
            </a:r>
            <a:r>
              <a:rPr lang="es-MX" dirty="0" smtClean="0"/>
              <a:t>como: endurecimiento </a:t>
            </a:r>
            <a:r>
              <a:rPr lang="es-MX" dirty="0"/>
              <a:t>o </a:t>
            </a:r>
            <a:r>
              <a:rPr lang="es-MX" dirty="0" smtClean="0"/>
              <a:t>temple, aleación superficial, fusión superficial, corte, taladrado. </a:t>
            </a:r>
          </a:p>
          <a:p>
            <a:pPr algn="just"/>
            <a:endParaRPr lang="es-MX" dirty="0"/>
          </a:p>
          <a:p>
            <a:pPr algn="just"/>
            <a:endParaRPr lang="es-ES" dirty="0" smtClean="0"/>
          </a:p>
          <a:p>
            <a:pPr algn="just"/>
            <a:endParaRPr lang="es-ES" dirty="0" smtClean="0"/>
          </a:p>
          <a:p>
            <a:pPr algn="just"/>
            <a:endParaRPr lang="es-ES" dirty="0"/>
          </a:p>
          <a:p>
            <a:pPr algn="just"/>
            <a:endParaRPr lang="es-ES" dirty="0" smtClean="0"/>
          </a:p>
          <a:p>
            <a:pPr algn="just"/>
            <a:endParaRPr lang="es-ES" dirty="0"/>
          </a:p>
          <a:p>
            <a:pPr algn="just"/>
            <a:endParaRPr lang="es-ES" dirty="0" smtClean="0"/>
          </a:p>
          <a:p>
            <a:pPr algn="just"/>
            <a:endParaRPr lang="es-ES" dirty="0"/>
          </a:p>
          <a:p>
            <a:pPr algn="just"/>
            <a:endParaRPr lang="es-ES" dirty="0" smtClean="0"/>
          </a:p>
          <a:p>
            <a:pPr algn="just"/>
            <a:r>
              <a:rPr lang="es-ES" dirty="0" smtClean="0"/>
              <a:t>Pulsos de salida de duración corta y alta potencia pico</a:t>
            </a:r>
            <a:endParaRPr lang="es-MX" dirty="0"/>
          </a:p>
        </p:txBody>
      </p:sp>
      <p:pic>
        <p:nvPicPr>
          <p:cNvPr id="1026" name="Picture 2" descr="http://img.interempresas.net/fotos/910053.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066" y="2924944"/>
            <a:ext cx="2571750" cy="28194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alfasistemas.es/img/alfa-sistemas2.jpg"/>
          <p:cNvPicPr>
            <a:picLocks noChangeAspect="1" noChangeArrowheads="1"/>
          </p:cNvPicPr>
          <p:nvPr/>
        </p:nvPicPr>
        <p:blipFill rotWithShape="1">
          <a:blip r:embed="rId3">
            <a:extLst>
              <a:ext uri="{28A0092B-C50C-407E-A947-70E740481C1C}">
                <a14:useLocalDpi xmlns:a14="http://schemas.microsoft.com/office/drawing/2010/main" val="0"/>
              </a:ext>
            </a:extLst>
          </a:blip>
          <a:srcRect l="9600" r="17091"/>
          <a:stretch/>
        </p:blipFill>
        <p:spPr bwMode="auto">
          <a:xfrm>
            <a:off x="3105619" y="2924944"/>
            <a:ext cx="2618509" cy="28384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gnclaser.es/files/galeria/Laser%20Cladding.JPG"/>
          <p:cNvPicPr>
            <a:picLocks noChangeAspect="1" noChangeArrowheads="1"/>
          </p:cNvPicPr>
          <p:nvPr/>
        </p:nvPicPr>
        <p:blipFill rotWithShape="1">
          <a:blip r:embed="rId4">
            <a:extLst>
              <a:ext uri="{28A0092B-C50C-407E-A947-70E740481C1C}">
                <a14:useLocalDpi xmlns:a14="http://schemas.microsoft.com/office/drawing/2010/main" val="0"/>
              </a:ext>
            </a:extLst>
          </a:blip>
          <a:srcRect l="17491" r="6828"/>
          <a:stretch/>
        </p:blipFill>
        <p:spPr bwMode="auto">
          <a:xfrm>
            <a:off x="5868144" y="2924945"/>
            <a:ext cx="2967579"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328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196752"/>
            <a:ext cx="8229600" cy="5127848"/>
          </a:xfrm>
        </p:spPr>
        <p:txBody>
          <a:bodyPr/>
          <a:lstStyle/>
          <a:p>
            <a:r>
              <a:rPr lang="es-MX" dirty="0" smtClean="0"/>
              <a:t>Desarrollo de nuevos sistemas láser de fibra óptica seguros para los ojos.</a:t>
            </a:r>
          </a:p>
          <a:p>
            <a:pPr lvl="1"/>
            <a:r>
              <a:rPr lang="es-MX" dirty="0" smtClean="0"/>
              <a:t>Comunicación por transmisión óptica en el espacio libre de la atmósfera.</a:t>
            </a:r>
          </a:p>
          <a:p>
            <a:pPr lvl="1"/>
            <a:r>
              <a:rPr lang="es-MX" dirty="0" smtClean="0"/>
              <a:t>Censado activo remoto</a:t>
            </a:r>
          </a:p>
          <a:p>
            <a:pPr lvl="1"/>
            <a:r>
              <a:rPr lang="es-MX" dirty="0" smtClean="0"/>
              <a:t>Aplicaciones médicas</a:t>
            </a:r>
          </a:p>
          <a:p>
            <a:pPr lvl="1"/>
            <a:r>
              <a:rPr lang="es-MX" dirty="0" smtClean="0"/>
              <a:t>Espectroscopia</a:t>
            </a:r>
          </a:p>
          <a:p>
            <a:pPr lvl="1"/>
            <a:endParaRPr lang="es-MX" dirty="0"/>
          </a:p>
        </p:txBody>
      </p:sp>
      <p:pic>
        <p:nvPicPr>
          <p:cNvPr id="2050" name="Picture 2" descr="http://www.comunicacionesinalambricashoy.com/imagenes/2013/12/lightpoin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997" y="4689005"/>
            <a:ext cx="3351908" cy="201622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inegi.org.mx/geo/contenidos/imgpercepcion/imgsatelite/img/activ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3" y="4356771"/>
            <a:ext cx="1751827" cy="232074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laseroptics.com.ar/images/libs_app/libs1.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6783" y="4563138"/>
            <a:ext cx="2817465" cy="211438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2.bp.blogspot.com/-fE5orrNetns/Vfwtw-D-S_I/AAAAAAAAWBw/yrW31caYje0/s400/Screenshot_4_op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8184" y="2636912"/>
            <a:ext cx="2448272" cy="1621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193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124744"/>
            <a:ext cx="8229600" cy="5199856"/>
          </a:xfrm>
        </p:spPr>
        <p:txBody>
          <a:bodyPr/>
          <a:lstStyle/>
          <a:p>
            <a:r>
              <a:rPr lang="es-MX" dirty="0" smtClean="0"/>
              <a:t>Se requieren diferentes características del láser para diferentes aplicaciones:</a:t>
            </a:r>
          </a:p>
          <a:p>
            <a:pPr lvl="1"/>
            <a:r>
              <a:rPr lang="es-MX" dirty="0" smtClean="0"/>
              <a:t>Calidad del haz</a:t>
            </a:r>
          </a:p>
          <a:p>
            <a:pPr lvl="1"/>
            <a:r>
              <a:rPr lang="es-MX" dirty="0" smtClean="0"/>
              <a:t>Sistemas compactos</a:t>
            </a:r>
          </a:p>
          <a:p>
            <a:pPr lvl="1"/>
            <a:r>
              <a:rPr lang="es-MX" dirty="0" smtClean="0"/>
              <a:t>Eficiencia</a:t>
            </a:r>
            <a:endParaRPr lang="es-MX" dirty="0" smtClean="0"/>
          </a:p>
          <a:p>
            <a:endParaRPr lang="es-MX" dirty="0" smtClean="0"/>
          </a:p>
          <a:p>
            <a:r>
              <a:rPr lang="es-MX" dirty="0" smtClean="0"/>
              <a:t>Los sistemas láser basados en </a:t>
            </a:r>
            <a:r>
              <a:rPr lang="es-MX" dirty="0" smtClean="0"/>
              <a:t>fibras tienen estas características, además de:</a:t>
            </a:r>
            <a:endParaRPr lang="es-MX" dirty="0" smtClean="0"/>
          </a:p>
          <a:p>
            <a:pPr lvl="1"/>
            <a:r>
              <a:rPr lang="es-MX" dirty="0" smtClean="0"/>
              <a:t>Confinamiento del haz</a:t>
            </a:r>
          </a:p>
          <a:p>
            <a:pPr lvl="1"/>
            <a:r>
              <a:rPr lang="es-MX" dirty="0" smtClean="0"/>
              <a:t>Excelente disipación del calor</a:t>
            </a:r>
          </a:p>
        </p:txBody>
      </p:sp>
    </p:spTree>
    <p:extLst>
      <p:ext uri="{BB962C8B-B14F-4D97-AF65-F5344CB8AC3E}">
        <p14:creationId xmlns:p14="http://schemas.microsoft.com/office/powerpoint/2010/main" val="3127275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Láser de fibra óptica</a:t>
            </a:r>
            <a:endParaRPr lang="es-MX" dirty="0"/>
          </a:p>
        </p:txBody>
      </p:sp>
      <p:sp>
        <p:nvSpPr>
          <p:cNvPr id="3" name="2 Marcador de contenido"/>
          <p:cNvSpPr>
            <a:spLocks noGrp="1"/>
          </p:cNvSpPr>
          <p:nvPr>
            <p:ph idx="1"/>
          </p:nvPr>
        </p:nvSpPr>
        <p:spPr/>
        <p:txBody>
          <a:bodyPr>
            <a:normAutofit fontScale="92500"/>
          </a:bodyPr>
          <a:lstStyle/>
          <a:p>
            <a:r>
              <a:rPr lang="es-MX" dirty="0" smtClean="0"/>
              <a:t>Láser sólido.</a:t>
            </a:r>
          </a:p>
          <a:p>
            <a:r>
              <a:rPr lang="es-MX" dirty="0" smtClean="0"/>
              <a:t>"</a:t>
            </a:r>
            <a:r>
              <a:rPr lang="es-MX" dirty="0" err="1"/>
              <a:t>Seed</a:t>
            </a:r>
            <a:r>
              <a:rPr lang="es-MX" dirty="0"/>
              <a:t> Laser" y lo amplifican en fibras de vidrio </a:t>
            </a:r>
          </a:p>
          <a:p>
            <a:r>
              <a:rPr lang="es-MX" dirty="0"/>
              <a:t>D</a:t>
            </a:r>
            <a:r>
              <a:rPr lang="es-MX" dirty="0" smtClean="0"/>
              <a:t>iodos </a:t>
            </a:r>
            <a:r>
              <a:rPr lang="es-MX" dirty="0"/>
              <a:t>de bombeo. </a:t>
            </a:r>
            <a:endParaRPr lang="es-MX" dirty="0" smtClean="0"/>
          </a:p>
          <a:p>
            <a:r>
              <a:rPr lang="es-MX" dirty="0" smtClean="0"/>
              <a:t>A 1,064 </a:t>
            </a:r>
            <a:r>
              <a:rPr lang="es-MX" dirty="0" err="1" smtClean="0"/>
              <a:t>nm</a:t>
            </a:r>
            <a:r>
              <a:rPr lang="es-MX" dirty="0" smtClean="0"/>
              <a:t>, consiguen </a:t>
            </a:r>
            <a:r>
              <a:rPr lang="es-MX" dirty="0"/>
              <a:t>un diámetro de foco muy pequeño, </a:t>
            </a:r>
            <a:endParaRPr lang="es-MX" dirty="0" smtClean="0"/>
          </a:p>
          <a:p>
            <a:r>
              <a:rPr lang="es-MX" dirty="0" smtClean="0"/>
              <a:t>Intensidad hasta</a:t>
            </a:r>
            <a:r>
              <a:rPr lang="es-MX" dirty="0"/>
              <a:t> 100 veces superior a la de los láseres de CO2 de la misma potencia media emitida. </a:t>
            </a:r>
          </a:p>
          <a:p>
            <a:r>
              <a:rPr lang="es-MX" dirty="0" smtClean="0"/>
              <a:t>resultan </a:t>
            </a:r>
            <a:r>
              <a:rPr lang="es-MX" dirty="0"/>
              <a:t>ideales para el marcado de metales, para grabados en metal y para marcados en </a:t>
            </a:r>
            <a:r>
              <a:rPr lang="es-MX" dirty="0" smtClean="0"/>
              <a:t>plástico</a:t>
            </a:r>
          </a:p>
          <a:p>
            <a:r>
              <a:rPr lang="es-MX" dirty="0" smtClean="0"/>
              <a:t>Por lo </a:t>
            </a:r>
            <a:r>
              <a:rPr lang="es-MX" dirty="0"/>
              <a:t>general no requieren mantenimiento </a:t>
            </a:r>
            <a:endParaRPr lang="es-MX" dirty="0" smtClean="0"/>
          </a:p>
          <a:p>
            <a:r>
              <a:rPr lang="es-MX" dirty="0" smtClean="0"/>
              <a:t>Larga </a:t>
            </a:r>
            <a:r>
              <a:rPr lang="es-MX" dirty="0"/>
              <a:t>vida útil de por lo menos 25.000 horas de láser.</a:t>
            </a:r>
          </a:p>
          <a:p>
            <a:endParaRPr lang="es-MX" dirty="0"/>
          </a:p>
        </p:txBody>
      </p:sp>
    </p:spTree>
    <p:extLst>
      <p:ext uri="{BB962C8B-B14F-4D97-AF65-F5344CB8AC3E}">
        <p14:creationId xmlns:p14="http://schemas.microsoft.com/office/powerpoint/2010/main" val="4015642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Ejemplo de láser de fibra de alta potencia</a:t>
            </a:r>
            <a:endParaRPr lang="es-MX" dirty="0"/>
          </a:p>
        </p:txBody>
      </p:sp>
      <p:sp>
        <p:nvSpPr>
          <p:cNvPr id="3" name="2 Marcador de contenido"/>
          <p:cNvSpPr>
            <a:spLocks noGrp="1"/>
          </p:cNvSpPr>
          <p:nvPr>
            <p:ph idx="1"/>
          </p:nvPr>
        </p:nvSpPr>
        <p:spPr/>
        <p:txBody>
          <a:bodyPr/>
          <a:lstStyle/>
          <a:p>
            <a:r>
              <a:rPr lang="es-MX" dirty="0"/>
              <a:t>laser de fibra de </a:t>
            </a:r>
            <a:r>
              <a:rPr lang="es-MX" dirty="0" smtClean="0"/>
              <a:t>Er/Yb</a:t>
            </a:r>
          </a:p>
          <a:p>
            <a:r>
              <a:rPr lang="es-MX" dirty="0"/>
              <a:t>Q-</a:t>
            </a:r>
            <a:r>
              <a:rPr lang="es-MX" dirty="0" err="1"/>
              <a:t>switch</a:t>
            </a:r>
            <a:r>
              <a:rPr lang="es-MX" dirty="0"/>
              <a:t> </a:t>
            </a:r>
            <a:r>
              <a:rPr lang="es-MX" dirty="0" smtClean="0"/>
              <a:t>activo</a:t>
            </a:r>
          </a:p>
          <a:p>
            <a:r>
              <a:rPr lang="es-MX" dirty="0"/>
              <a:t>1549nm</a:t>
            </a:r>
          </a:p>
          <a:p>
            <a:r>
              <a:rPr lang="es-MX" dirty="0"/>
              <a:t>Fibra </a:t>
            </a:r>
            <a:r>
              <a:rPr lang="es-MX" dirty="0" err="1"/>
              <a:t>monomodo</a:t>
            </a:r>
            <a:r>
              <a:rPr lang="es-MX" dirty="0"/>
              <a:t> de doble revestimiento</a:t>
            </a:r>
          </a:p>
          <a:p>
            <a:r>
              <a:rPr lang="es-MX" dirty="0"/>
              <a:t>Tasa de repetición 45 a 120 KHz</a:t>
            </a:r>
          </a:p>
          <a:p>
            <a:r>
              <a:rPr lang="es-MX" dirty="0"/>
              <a:t>Duración de pulso 34 a 80 </a:t>
            </a:r>
            <a:r>
              <a:rPr lang="es-MX" dirty="0" err="1"/>
              <a:t>nm</a:t>
            </a:r>
            <a:endParaRPr lang="es-MX" dirty="0"/>
          </a:p>
          <a:p>
            <a:r>
              <a:rPr lang="es-MX" dirty="0" smtClean="0">
                <a:sym typeface="Wingdings" panose="05000000000000000000" pitchFamily="2" charset="2"/>
              </a:rPr>
              <a:t>Eficiencia </a:t>
            </a:r>
            <a:r>
              <a:rPr lang="es-MX" dirty="0">
                <a:sym typeface="Wingdings" panose="05000000000000000000" pitchFamily="2" charset="2"/>
              </a:rPr>
              <a:t>50%</a:t>
            </a:r>
            <a:endParaRPr lang="es-MX" dirty="0"/>
          </a:p>
        </p:txBody>
      </p:sp>
    </p:spTree>
    <p:extLst>
      <p:ext uri="{BB962C8B-B14F-4D97-AF65-F5344CB8AC3E}">
        <p14:creationId xmlns:p14="http://schemas.microsoft.com/office/powerpoint/2010/main" val="776833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196752"/>
            <a:ext cx="8229600" cy="5127848"/>
          </a:xfrm>
        </p:spPr>
        <p:txBody>
          <a:bodyPr>
            <a:normAutofit/>
          </a:bodyPr>
          <a:lstStyle/>
          <a:p>
            <a:r>
              <a:rPr lang="es-MX" dirty="0" smtClean="0"/>
              <a:t>Q-</a:t>
            </a:r>
            <a:r>
              <a:rPr lang="es-MX" dirty="0" err="1" smtClean="0"/>
              <a:t>Switch</a:t>
            </a:r>
            <a:r>
              <a:rPr lang="es-MX" dirty="0" smtClean="0"/>
              <a:t> </a:t>
            </a:r>
            <a:r>
              <a:rPr lang="es-MX" dirty="0" smtClean="0"/>
              <a:t>activo</a:t>
            </a:r>
          </a:p>
          <a:p>
            <a:endParaRPr lang="es-MX" dirty="0" smtClean="0"/>
          </a:p>
          <a:p>
            <a:pPr lvl="1"/>
            <a:r>
              <a:rPr lang="es-MX" dirty="0" smtClean="0"/>
              <a:t>Moduladores </a:t>
            </a:r>
            <a:r>
              <a:rPr lang="es-MX" dirty="0" err="1" smtClean="0"/>
              <a:t>Acusto</a:t>
            </a:r>
            <a:r>
              <a:rPr lang="es-MX" dirty="0" smtClean="0"/>
              <a:t>-ópticos (</a:t>
            </a:r>
            <a:r>
              <a:rPr lang="es-MX" dirty="0" err="1" smtClean="0"/>
              <a:t>AOMs</a:t>
            </a:r>
            <a:r>
              <a:rPr lang="es-MX" dirty="0" smtClean="0"/>
              <a:t>)</a:t>
            </a:r>
          </a:p>
          <a:p>
            <a:pPr marL="393192" lvl="1" indent="0">
              <a:buNone/>
            </a:pPr>
            <a:endParaRPr lang="es-MX" dirty="0" smtClean="0"/>
          </a:p>
          <a:p>
            <a:pPr lvl="1"/>
            <a:r>
              <a:rPr lang="es-MX" dirty="0"/>
              <a:t>Micro-</a:t>
            </a:r>
            <a:r>
              <a:rPr lang="es-MX" dirty="0" err="1"/>
              <a:t>optoelectromechanical</a:t>
            </a:r>
            <a:r>
              <a:rPr lang="es-MX" dirty="0"/>
              <a:t> </a:t>
            </a:r>
            <a:r>
              <a:rPr lang="es-MX" dirty="0" err="1"/>
              <a:t>systems</a:t>
            </a:r>
            <a:r>
              <a:rPr lang="es-MX" dirty="0"/>
              <a:t> (</a:t>
            </a:r>
            <a:r>
              <a:rPr lang="es-MX" dirty="0" smtClean="0"/>
              <a:t>MOEMS</a:t>
            </a:r>
            <a:r>
              <a:rPr lang="es-MX" dirty="0" smtClean="0"/>
              <a:t>)</a:t>
            </a:r>
          </a:p>
          <a:p>
            <a:pPr lvl="1"/>
            <a:endParaRPr lang="es-MX" dirty="0"/>
          </a:p>
          <a:p>
            <a:pPr lvl="1"/>
            <a:endParaRPr lang="es-MX" dirty="0" smtClean="0"/>
          </a:p>
          <a:p>
            <a:endParaRPr lang="es-MX" dirty="0" smtClean="0"/>
          </a:p>
        </p:txBody>
      </p:sp>
    </p:spTree>
    <p:extLst>
      <p:ext uri="{BB962C8B-B14F-4D97-AF65-F5344CB8AC3E}">
        <p14:creationId xmlns:p14="http://schemas.microsoft.com/office/powerpoint/2010/main" val="1235088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Configuración Experimental</a:t>
            </a:r>
            <a:endParaRPr lang="es-MX"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474" t="23810" r="17339" b="25596"/>
          <a:stretch/>
        </p:blipFill>
        <p:spPr bwMode="auto">
          <a:xfrm>
            <a:off x="539552" y="1844824"/>
            <a:ext cx="8064896" cy="4861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31122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705</TotalTime>
  <Words>920</Words>
  <Application>Microsoft Office PowerPoint</Application>
  <PresentationFormat>Presentación en pantalla (4:3)</PresentationFormat>
  <Paragraphs>137</Paragraphs>
  <Slides>22</Slides>
  <Notes>12</Notes>
  <HiddenSlides>0</HiddenSlides>
  <MMClips>0</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Flujo</vt:lpstr>
      <vt:lpstr>Láseres de fibra de alta potencia en la industria</vt:lpstr>
      <vt:lpstr>Introducción </vt:lpstr>
      <vt:lpstr>Aplicaciones</vt:lpstr>
      <vt:lpstr>Presentación de PowerPoint</vt:lpstr>
      <vt:lpstr>Presentación de PowerPoint</vt:lpstr>
      <vt:lpstr>Láser de fibra óptica</vt:lpstr>
      <vt:lpstr>Ejemplo de láser de fibra de alta potencia</vt:lpstr>
      <vt:lpstr>Presentación de PowerPoint</vt:lpstr>
      <vt:lpstr>Configuración Experimental</vt:lpstr>
      <vt:lpstr>Resultados experimentales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vt:lpstr>
      <vt:lpstr>Referencias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Alta eficiencia, laser de fibra de Er/Yb Q-switch activo</dc:title>
  <dc:creator>Edgar</dc:creator>
  <cp:lastModifiedBy>Edgar</cp:lastModifiedBy>
  <cp:revision>39</cp:revision>
  <dcterms:created xsi:type="dcterms:W3CDTF">2016-05-03T03:14:07Z</dcterms:created>
  <dcterms:modified xsi:type="dcterms:W3CDTF">2016-05-04T20:50:48Z</dcterms:modified>
</cp:coreProperties>
</file>