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67" r:id="rId5"/>
    <p:sldId id="280" r:id="rId6"/>
    <p:sldId id="268" r:id="rId7"/>
    <p:sldId id="269" r:id="rId8"/>
    <p:sldId id="270" r:id="rId9"/>
    <p:sldId id="278" r:id="rId10"/>
    <p:sldId id="281" r:id="rId11"/>
    <p:sldId id="279" r:id="rId12"/>
    <p:sldId id="274"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3A0F6-B004-4493-8FBF-CDCA756D5D73}" v="981" dt="2018-07-12T20:05:13.475"/>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guide pos="3840"/>
        <p:guide orient="horz" pos="2160"/>
      </p:guideLst>
    </p:cSldViewPr>
  </p:slideViewPr>
  <p:notesTextViewPr>
    <p:cViewPr>
      <p:scale>
        <a:sx n="1" d="1"/>
        <a:sy n="1" d="1"/>
      </p:scale>
      <p:origin x="0" y="0"/>
    </p:cViewPr>
  </p:notesTextViewPr>
  <p:notesViewPr>
    <p:cSldViewPr snapToGrid="0">
      <p:cViewPr varScale="1">
        <p:scale>
          <a:sx n="90" d="100"/>
          <a:sy n="90" d="100"/>
        </p:scale>
        <p:origin x="17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292EF36-99BB-486B-9953-12F10C34D8CE}" type="datetime1">
              <a:rPr lang="es-ES" smtClean="0"/>
              <a:t>12/07/2018</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A36C10-A9D4-4995-9BAF-95FBD77A724B}" type="slidenum">
              <a:rPr lang="es-ES" smtClean="0"/>
              <a:t>‹Nº›</a:t>
            </a:fld>
            <a:endParaRPr lang="es-E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1D74CA2-1448-4464-979C-3AF4DD41BC43}" type="datetime1">
              <a:rPr lang="es-ES" noProof="0" smtClean="0"/>
              <a:t>12/07/2018</a:t>
            </a:fld>
            <a:endParaRPr lang="es-ES" noProof="0" dirty="0"/>
          </a:p>
        </p:txBody>
      </p:sp>
      <p:sp>
        <p:nvSpPr>
          <p:cNvPr id="4" name="Marcador de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3AEF9EC-8318-4FF6-847E-A85BBD2B7E49}" type="slidenum">
              <a:rPr lang="es-ES" noProof="0" smtClean="0"/>
              <a:t>‹Nº›</a:t>
            </a:fld>
            <a:endParaRPr lang="es-ES" noProof="0"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3AEF9EC-8318-4FF6-847E-A85BBD2B7E49}" type="slidenum">
              <a:rPr lang="es-ES" smtClean="0"/>
              <a:t>1</a:t>
            </a:fld>
            <a:endParaRPr lang="es-ES" dirty="0"/>
          </a:p>
        </p:txBody>
      </p:sp>
    </p:spTree>
    <p:extLst>
      <p:ext uri="{BB962C8B-B14F-4D97-AF65-F5344CB8AC3E}">
        <p14:creationId xmlns:p14="http://schemas.microsoft.com/office/powerpoint/2010/main" val="354760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rtl="0"/>
            <a:fld id="{23AEF9EC-8318-4FF6-847E-A85BBD2B7E49}" type="slidenum">
              <a:rPr lang="es-ES" noProof="0" smtClean="0"/>
              <a:t>2</a:t>
            </a:fld>
            <a:endParaRPr lang="es-ES" noProof="0" dirty="0"/>
          </a:p>
        </p:txBody>
      </p:sp>
    </p:spTree>
    <p:extLst>
      <p:ext uri="{BB962C8B-B14F-4D97-AF65-F5344CB8AC3E}">
        <p14:creationId xmlns:p14="http://schemas.microsoft.com/office/powerpoint/2010/main" val="397200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3AEF9EC-8318-4FF6-847E-A85BBD2B7E49}" type="slidenum">
              <a:rPr lang="es-ES" smtClean="0"/>
              <a:t>3</a:t>
            </a:fld>
            <a:endParaRPr lang="es-ES" dirty="0"/>
          </a:p>
        </p:txBody>
      </p:sp>
    </p:spTree>
    <p:extLst>
      <p:ext uri="{BB962C8B-B14F-4D97-AF65-F5344CB8AC3E}">
        <p14:creationId xmlns:p14="http://schemas.microsoft.com/office/powerpoint/2010/main" val="341795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3AEF9EC-8318-4FF6-847E-A85BBD2B7E49}" type="slidenum">
              <a:rPr lang="es-ES" smtClean="0"/>
              <a:t>4</a:t>
            </a:fld>
            <a:endParaRPr lang="es-ES" dirty="0"/>
          </a:p>
        </p:txBody>
      </p:sp>
    </p:spTree>
    <p:extLst>
      <p:ext uri="{BB962C8B-B14F-4D97-AF65-F5344CB8AC3E}">
        <p14:creationId xmlns:p14="http://schemas.microsoft.com/office/powerpoint/2010/main" val="181887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3AEF9EC-8318-4FF6-847E-A85BBD2B7E49}" type="slidenum">
              <a:rPr lang="es-ES" smtClean="0"/>
              <a:t>5</a:t>
            </a:fld>
            <a:endParaRPr lang="es-ES" dirty="0"/>
          </a:p>
        </p:txBody>
      </p:sp>
    </p:spTree>
    <p:extLst>
      <p:ext uri="{BB962C8B-B14F-4D97-AF65-F5344CB8AC3E}">
        <p14:creationId xmlns:p14="http://schemas.microsoft.com/office/powerpoint/2010/main" val="145189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rtl="0"/>
            <a:fld id="{23AEF9EC-8318-4FF6-847E-A85BBD2B7E49}" type="slidenum">
              <a:rPr lang="es-ES" noProof="0" smtClean="0"/>
              <a:t>6</a:t>
            </a:fld>
            <a:endParaRPr lang="es-ES" noProof="0" dirty="0"/>
          </a:p>
        </p:txBody>
      </p:sp>
    </p:spTree>
    <p:extLst>
      <p:ext uri="{BB962C8B-B14F-4D97-AF65-F5344CB8AC3E}">
        <p14:creationId xmlns:p14="http://schemas.microsoft.com/office/powerpoint/2010/main" val="250871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rtl="0"/>
            <a:fld id="{23AEF9EC-8318-4FF6-847E-A85BBD2B7E49}" type="slidenum">
              <a:rPr lang="es-ES" noProof="0" smtClean="0"/>
              <a:t>7</a:t>
            </a:fld>
            <a:endParaRPr lang="es-ES" noProof="0" dirty="0"/>
          </a:p>
        </p:txBody>
      </p:sp>
    </p:spTree>
    <p:extLst>
      <p:ext uri="{BB962C8B-B14F-4D97-AF65-F5344CB8AC3E}">
        <p14:creationId xmlns:p14="http://schemas.microsoft.com/office/powerpoint/2010/main" val="411205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rtl="0"/>
            <a:fld id="{23AEF9EC-8318-4FF6-847E-A85BBD2B7E49}" type="slidenum">
              <a:rPr lang="es-ES" noProof="0" smtClean="0"/>
              <a:t>8</a:t>
            </a:fld>
            <a:endParaRPr lang="es-ES" noProof="0" dirty="0"/>
          </a:p>
        </p:txBody>
      </p:sp>
    </p:spTree>
    <p:extLst>
      <p:ext uri="{BB962C8B-B14F-4D97-AF65-F5344CB8AC3E}">
        <p14:creationId xmlns:p14="http://schemas.microsoft.com/office/powerpoint/2010/main" val="273539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3AEF9EC-8318-4FF6-847E-A85BBD2B7E49}" type="slidenum">
              <a:rPr lang="es-ES" smtClean="0"/>
              <a:t>9</a:t>
            </a:fld>
            <a:endParaRPr lang="es-ES" dirty="0"/>
          </a:p>
        </p:txBody>
      </p:sp>
    </p:spTree>
    <p:extLst>
      <p:ext uri="{BB962C8B-B14F-4D97-AF65-F5344CB8AC3E}">
        <p14:creationId xmlns:p14="http://schemas.microsoft.com/office/powerpoint/2010/main" val="3325369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09600" y="261254"/>
            <a:ext cx="8226490" cy="3083767"/>
          </a:xfrm>
        </p:spPr>
        <p:txBody>
          <a:bodyPr rtlCol="0" anchor="b">
            <a:normAutofit/>
          </a:bodyPr>
          <a:lstStyle>
            <a:lvl1pPr algn="l" rtl="0">
              <a:lnSpc>
                <a:spcPct val="80000"/>
              </a:lnSpc>
              <a:defRPr sz="7200">
                <a:solidFill>
                  <a:schemeClr val="tx1"/>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609600" y="3386585"/>
            <a:ext cx="8229600" cy="1371600"/>
          </a:xfrm>
        </p:spPr>
        <p:txBody>
          <a:bodyPr rtlCol="0"/>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texto vertical 2"/>
          <p:cNvSpPr>
            <a:spLocks noGrp="1"/>
          </p:cNvSpPr>
          <p:nvPr>
            <p:ph type="body" orient="vert" idx="1" hasCustomPrompt="1"/>
          </p:nvPr>
        </p:nvSpPr>
        <p:spPr/>
        <p:txBody>
          <a:bodyPr vert="eaVert" rtlCol="0"/>
          <a:lstStyle>
            <a:lvl1pPr rtl="0">
              <a:defRPr/>
            </a:lvl1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63F0AF96-D079-42DC-8885-EC0144424AC9}" type="datetime1">
              <a:rPr lang="es-ES" noProof="0" smtClean="0"/>
              <a:t>12/07/2018</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50680" y="365125"/>
            <a:ext cx="1645920" cy="5811838"/>
          </a:xfrm>
        </p:spPr>
        <p:txBody>
          <a:bodyPr vert="eaVert" rtlCol="0"/>
          <a:lstStyle>
            <a:lvl1pPr rtl="0">
              <a:defRPr/>
            </a:lvl1pPr>
          </a:lstStyle>
          <a:p>
            <a:pPr rtl="0"/>
            <a:r>
              <a:rPr lang="es-ES" noProof="0"/>
              <a:t>Haga clic para modificar el estilo de título del patrón</a:t>
            </a:r>
            <a:endParaRPr lang="es-ES" noProof="0" dirty="0"/>
          </a:p>
        </p:txBody>
      </p:sp>
      <p:sp>
        <p:nvSpPr>
          <p:cNvPr id="3" name="Marcador de texto vertical 2"/>
          <p:cNvSpPr>
            <a:spLocks noGrp="1"/>
          </p:cNvSpPr>
          <p:nvPr>
            <p:ph type="body" orient="vert" idx="1" hasCustomPrompt="1"/>
          </p:nvPr>
        </p:nvSpPr>
        <p:spPr>
          <a:xfrm>
            <a:off x="1295400" y="365125"/>
            <a:ext cx="7624664" cy="5811838"/>
          </a:xfrm>
        </p:spPr>
        <p:txBody>
          <a:bodyPr vert="eaVert" rtlCol="0"/>
          <a:lstStyle>
            <a:lvl1pPr rtl="0">
              <a:defRPr/>
            </a:lvl1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345540A7-3C4A-4526-9BB7-061FBFA94E9C}" type="datetime1">
              <a:rPr lang="es-ES" noProof="0" smtClean="0"/>
              <a:t>12/07/2018</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contenido 2"/>
          <p:cNvSpPr>
            <a:spLocks noGrp="1"/>
          </p:cNvSpPr>
          <p:nvPr>
            <p:ph idx="1" hasCustomPrompt="1"/>
          </p:nvPr>
        </p:nvSpPr>
        <p:spPr/>
        <p:txBody>
          <a:bodyPr rtlCol="0"/>
          <a:lstStyle>
            <a:lvl1pPr rtl="0">
              <a:defRPr/>
            </a:lvl1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ADAFF9D6-D9BD-46E9-A31F-FAB394B60E54}" type="datetime1">
              <a:rPr lang="es-ES" noProof="0" smtClean="0"/>
              <a:t>12/07/2018</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2648" y="265176"/>
            <a:ext cx="8229600" cy="3081528"/>
          </a:xfrm>
        </p:spPr>
        <p:txBody>
          <a:bodyPr rtlCol="0" anchor="b">
            <a:normAutofit/>
          </a:bodyPr>
          <a:lstStyle>
            <a:lvl1pPr rtl="0">
              <a:defRPr sz="5400"/>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hasCustomPrompt="1"/>
          </p:nvPr>
        </p:nvSpPr>
        <p:spPr>
          <a:xfrm>
            <a:off x="612648" y="3388268"/>
            <a:ext cx="8229600" cy="1371600"/>
          </a:xfrm>
        </p:spPr>
        <p:txBody>
          <a:bodyPr rtlCol="0"/>
          <a:lstStyle>
            <a:lvl1pPr marL="0" indent="0" rtl="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dirty="0"/>
              <a:t>Haga clic para modificar el estilo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889B52B6-7FD9-4B71-AC48-8485C403B5FD}" type="datetime1">
              <a:rPr lang="es-ES" noProof="0" smtClean="0"/>
              <a:t>12/07/2018</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contenido 2"/>
          <p:cNvSpPr>
            <a:spLocks noGrp="1"/>
          </p:cNvSpPr>
          <p:nvPr>
            <p:ph sz="half" idx="1" hasCustomPrompt="1"/>
          </p:nvPr>
        </p:nvSpPr>
        <p:spPr>
          <a:xfrm>
            <a:off x="1295401" y="1828800"/>
            <a:ext cx="4572000" cy="4348163"/>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contenido 3"/>
          <p:cNvSpPr>
            <a:spLocks noGrp="1"/>
          </p:cNvSpPr>
          <p:nvPr>
            <p:ph sz="half" idx="2" hasCustomPrompt="1"/>
          </p:nvPr>
        </p:nvSpPr>
        <p:spPr>
          <a:xfrm>
            <a:off x="6324599" y="1828800"/>
            <a:ext cx="4572000" cy="4348163"/>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127B9225-BB01-460F-876D-D6AD3A3004C4}" type="datetime1">
              <a:rPr lang="es-ES" noProof="0" smtClean="0"/>
              <a:t>12/07/2018</a:t>
            </a:fld>
            <a:endParaRPr lang="es-ES" noProof="0" dirty="0"/>
          </a:p>
        </p:txBody>
      </p:sp>
      <p:sp>
        <p:nvSpPr>
          <p:cNvPr id="7" name="Marcador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hasCustomPrompt="1"/>
          </p:nvPr>
        </p:nvSpPr>
        <p:spPr>
          <a:xfrm>
            <a:off x="1298448" y="1627258"/>
            <a:ext cx="4572000" cy="685800"/>
          </a:xfrm>
        </p:spPr>
        <p:txBody>
          <a:bodyPr rtlCol="0" anchor="ctr">
            <a:normAutofit/>
          </a:bodyPr>
          <a:lstStyle>
            <a:lvl1pPr marL="0" indent="0" rtl="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modificar el estilo de texto del patrón</a:t>
            </a:r>
          </a:p>
        </p:txBody>
      </p:sp>
      <p:sp>
        <p:nvSpPr>
          <p:cNvPr id="4" name="Marcador de contenido 3"/>
          <p:cNvSpPr>
            <a:spLocks noGrp="1"/>
          </p:cNvSpPr>
          <p:nvPr>
            <p:ph sz="half" idx="2" hasCustomPrompt="1"/>
          </p:nvPr>
        </p:nvSpPr>
        <p:spPr>
          <a:xfrm>
            <a:off x="1298448" y="2373284"/>
            <a:ext cx="4572000" cy="3840480"/>
          </a:xfrm>
        </p:spPr>
        <p:txBody>
          <a:bodyPr rtlCol="0">
            <a:normAutofit/>
          </a:bodyPr>
          <a:lstStyle>
            <a:lvl1pPr rtl="0">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texto 4"/>
          <p:cNvSpPr>
            <a:spLocks noGrp="1"/>
          </p:cNvSpPr>
          <p:nvPr>
            <p:ph type="body" sz="quarter" idx="3" hasCustomPrompt="1"/>
          </p:nvPr>
        </p:nvSpPr>
        <p:spPr>
          <a:xfrm>
            <a:off x="6327648" y="1627258"/>
            <a:ext cx="4572000" cy="685800"/>
          </a:xfrm>
        </p:spPr>
        <p:txBody>
          <a:bodyPr rtlCol="0" anchor="ctr">
            <a:normAutofit/>
          </a:bodyPr>
          <a:lstStyle>
            <a:lvl1pPr marL="0" indent="0" rtl="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modificar el estilo de texto del patrón</a:t>
            </a:r>
          </a:p>
        </p:txBody>
      </p:sp>
      <p:sp>
        <p:nvSpPr>
          <p:cNvPr id="6" name="Marcador de contenido 5"/>
          <p:cNvSpPr>
            <a:spLocks noGrp="1"/>
          </p:cNvSpPr>
          <p:nvPr>
            <p:ph sz="quarter" idx="4" hasCustomPrompt="1"/>
          </p:nvPr>
        </p:nvSpPr>
        <p:spPr>
          <a:xfrm>
            <a:off x="6327648" y="2373284"/>
            <a:ext cx="4572000" cy="3840480"/>
          </a:xfrm>
        </p:spPr>
        <p:txBody>
          <a:bodyPr rtlCol="0">
            <a:normAutofit/>
          </a:bodyPr>
          <a:lstStyle>
            <a:lvl1pPr rtl="0">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3C6DA5FD-D131-46A1-A56C-1B0A72221ADD}" type="datetime1">
              <a:rPr lang="es-ES" noProof="0" smtClean="0"/>
              <a:t>12/07/2018</a:t>
            </a:fld>
            <a:endParaRPr lang="es-ES" noProof="0" dirty="0"/>
          </a:p>
        </p:txBody>
      </p:sp>
      <p:sp>
        <p:nvSpPr>
          <p:cNvPr id="9" name="Marcador de número de diapositiva 8"/>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E00566AE-0593-4E1F-825C-0AF3F4F629F7}" type="datetime1">
              <a:rPr lang="es-ES" noProof="0" smtClean="0"/>
              <a:t>12/07/2018</a:t>
            </a:fld>
            <a:endParaRPr lang="es-ES" noProof="0" dirty="0"/>
          </a:p>
        </p:txBody>
      </p:sp>
      <p:sp>
        <p:nvSpPr>
          <p:cNvPr id="5" name="Marcador de número de diapositiva 4"/>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E546829F-F82B-4879-8C15-AE25E9B2BEBA}" type="datetime1">
              <a:rPr lang="es-ES" noProof="0" smtClean="0"/>
              <a:t>12/07/2018</a:t>
            </a:fld>
            <a:endParaRPr lang="es-ES" noProof="0" dirty="0"/>
          </a:p>
        </p:txBody>
      </p:sp>
      <p:sp>
        <p:nvSpPr>
          <p:cNvPr id="4" name="Marcador de número de diapositiva 3"/>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7979330" y="457200"/>
            <a:ext cx="3603070" cy="1554480"/>
          </a:xfrm>
        </p:spPr>
        <p:txBody>
          <a:bodyPr rtlCol="0" anchor="b"/>
          <a:lstStyle>
            <a:lvl1pPr rtl="0">
              <a:lnSpc>
                <a:spcPts val="3100"/>
              </a:lnSpc>
              <a:defRPr sz="3200"/>
            </a:lvl1pPr>
          </a:lstStyle>
          <a:p>
            <a:pPr rtl="0"/>
            <a:r>
              <a:rPr lang="es-ES" noProof="0"/>
              <a:t>Haga clic para modificar el estilo de título del patrón</a:t>
            </a:r>
            <a:endParaRPr lang="es-ES" noProof="0" dirty="0"/>
          </a:p>
        </p:txBody>
      </p:sp>
      <p:sp>
        <p:nvSpPr>
          <p:cNvPr id="3" name="Marcador de contenido 2"/>
          <p:cNvSpPr>
            <a:spLocks noGrp="1"/>
          </p:cNvSpPr>
          <p:nvPr>
            <p:ph idx="1" hasCustomPrompt="1"/>
          </p:nvPr>
        </p:nvSpPr>
        <p:spPr>
          <a:xfrm>
            <a:off x="606490" y="685800"/>
            <a:ext cx="6102220" cy="5486400"/>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texto 3"/>
          <p:cNvSpPr>
            <a:spLocks noGrp="1"/>
          </p:cNvSpPr>
          <p:nvPr>
            <p:ph type="body" sz="half" idx="2" hasCustomPrompt="1"/>
          </p:nvPr>
        </p:nvSpPr>
        <p:spPr>
          <a:xfrm>
            <a:off x="7979330" y="2101850"/>
            <a:ext cx="3603070" cy="1828800"/>
          </a:xfrm>
        </p:spPr>
        <p:txBody>
          <a:bodyPr rtlCol="0"/>
          <a:lstStyle>
            <a:lvl1pPr marL="0" indent="0" rtl="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2517AB18-B605-4056-8463-4B4AAE6990BC}" type="datetime1">
              <a:rPr lang="es-ES" noProof="0" smtClean="0"/>
              <a:t>12/07/2018</a:t>
            </a:fld>
            <a:endParaRPr lang="es-ES" noProof="0" dirty="0"/>
          </a:p>
        </p:txBody>
      </p:sp>
      <p:sp>
        <p:nvSpPr>
          <p:cNvPr id="7" name="Marcador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7982712" y="457200"/>
            <a:ext cx="3602736" cy="1554480"/>
          </a:xfrm>
        </p:spPr>
        <p:txBody>
          <a:bodyPr rtlCol="0" anchor="b"/>
          <a:lstStyle>
            <a:lvl1pPr rtl="0">
              <a:lnSpc>
                <a:spcPts val="3100"/>
              </a:lnSpc>
              <a:defRPr sz="3200"/>
            </a:lvl1pPr>
          </a:lstStyle>
          <a:p>
            <a:pPr rtl="0"/>
            <a:r>
              <a:rPr lang="es-ES" noProof="0"/>
              <a:t>Haga clic para modificar el estilo de título del patrón</a:t>
            </a:r>
            <a:endParaRPr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a:off x="0" y="-1"/>
            <a:ext cx="73152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texto 3"/>
          <p:cNvSpPr>
            <a:spLocks noGrp="1"/>
          </p:cNvSpPr>
          <p:nvPr>
            <p:ph type="body" sz="half" idx="2" hasCustomPrompt="1"/>
          </p:nvPr>
        </p:nvSpPr>
        <p:spPr>
          <a:xfrm>
            <a:off x="7982712" y="2101850"/>
            <a:ext cx="3602736" cy="18288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Haga clic para modificar el estilo de texto del patrón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0"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pPr rtl="0"/>
            <a:r>
              <a:rPr lang="es-ES" noProof="0" dirty="0"/>
              <a:t>Agregar un pie de página</a:t>
            </a:r>
          </a:p>
        </p:txBody>
      </p:sp>
      <p:sp>
        <p:nvSpPr>
          <p:cNvPr id="4" name="Marcador de fecha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pPr rtl="0"/>
            <a:fld id="{C66AE20E-486E-420F-81EC-63ACF5B01C9C}" type="datetime1">
              <a:rPr lang="es-ES" noProof="0" smtClean="0"/>
              <a:t>12/07/2018</a:t>
            </a:fld>
            <a:endParaRPr lang="es-ES" noProof="0" dirty="0"/>
          </a:p>
        </p:txBody>
      </p:sp>
      <p:sp>
        <p:nvSpPr>
          <p:cNvPr id="6" name="Marcador de número de diapositiva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9600" y="261254"/>
            <a:ext cx="8226490" cy="4963892"/>
          </a:xfrm>
        </p:spPr>
        <p:txBody>
          <a:bodyPr rtlCol="0" anchor="ctr">
            <a:normAutofit/>
          </a:bodyPr>
          <a:lstStyle/>
          <a:p>
            <a:pPr algn="ctr" rtl="0"/>
            <a:r>
              <a:rPr lang="es-ES" sz="6000" dirty="0"/>
              <a:t>El Laser en Tecnologías Biomédicas:</a:t>
            </a:r>
            <a:br>
              <a:rPr lang="es-ES" sz="6000" dirty="0"/>
            </a:br>
            <a:br>
              <a:rPr lang="es-ES" sz="6000" dirty="0"/>
            </a:br>
            <a:r>
              <a:rPr lang="es-ES" sz="6000" dirty="0"/>
              <a:t>Fotocoagulación en Retinopatía Diabética. </a:t>
            </a:r>
          </a:p>
        </p:txBody>
      </p:sp>
      <p:sp>
        <p:nvSpPr>
          <p:cNvPr id="3" name="Subtítulo 2"/>
          <p:cNvSpPr>
            <a:spLocks noGrp="1"/>
          </p:cNvSpPr>
          <p:nvPr>
            <p:ph type="subTitle" idx="1"/>
          </p:nvPr>
        </p:nvSpPr>
        <p:spPr>
          <a:xfrm>
            <a:off x="606489" y="5225146"/>
            <a:ext cx="11197583" cy="1371600"/>
          </a:xfrm>
        </p:spPr>
        <p:txBody>
          <a:bodyPr rtlCol="0">
            <a:normAutofit lnSpcReduction="10000"/>
          </a:bodyPr>
          <a:lstStyle/>
          <a:p>
            <a:pPr rtl="0"/>
            <a:r>
              <a:rPr lang="es-ES" dirty="0"/>
              <a:t>Instrumentación con Láseres </a:t>
            </a:r>
          </a:p>
          <a:p>
            <a:pPr rtl="0"/>
            <a:r>
              <a:rPr lang="es-ES" dirty="0"/>
              <a:t>Dr. Carlos Gerardo Treviño Palacios. </a:t>
            </a:r>
          </a:p>
          <a:p>
            <a:pPr algn="r" rtl="0"/>
            <a:r>
              <a:rPr lang="es-ES" dirty="0"/>
              <a:t>Ernesto Hernández Sánchez</a:t>
            </a:r>
          </a:p>
        </p:txBody>
      </p:sp>
      <p:pic>
        <p:nvPicPr>
          <p:cNvPr id="5" name="Imagen 4">
            <a:extLst>
              <a:ext uri="{FF2B5EF4-FFF2-40B4-BE49-F238E27FC236}">
                <a16:creationId xmlns:a16="http://schemas.microsoft.com/office/drawing/2014/main" id="{D40B3C5B-0623-4010-A961-A808E078EE1C}"/>
              </a:ext>
            </a:extLst>
          </p:cNvPr>
          <p:cNvPicPr>
            <a:picLocks noChangeAspect="1"/>
          </p:cNvPicPr>
          <p:nvPr/>
        </p:nvPicPr>
        <p:blipFill>
          <a:blip r:embed="rId3"/>
          <a:stretch>
            <a:fillRect/>
          </a:stretch>
        </p:blipFill>
        <p:spPr>
          <a:xfrm>
            <a:off x="9038552" y="1127599"/>
            <a:ext cx="2765520" cy="2880617"/>
          </a:xfrm>
          <a:prstGeom prst="rect">
            <a:avLst/>
          </a:prstGeom>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89D348-F3B6-4DAC-B7F5-3BB3227CF188}"/>
              </a:ext>
            </a:extLst>
          </p:cNvPr>
          <p:cNvSpPr>
            <a:spLocks noGrp="1"/>
          </p:cNvSpPr>
          <p:nvPr>
            <p:ph type="title"/>
          </p:nvPr>
        </p:nvSpPr>
        <p:spPr/>
        <p:txBody>
          <a:bodyPr/>
          <a:lstStyle/>
          <a:p>
            <a:r>
              <a:rPr lang="es-MX" dirty="0"/>
              <a:t>Índice</a:t>
            </a:r>
          </a:p>
        </p:txBody>
      </p:sp>
      <p:pic>
        <p:nvPicPr>
          <p:cNvPr id="8" name="Marcador de contenido 7">
            <a:extLst>
              <a:ext uri="{FF2B5EF4-FFF2-40B4-BE49-F238E27FC236}">
                <a16:creationId xmlns:a16="http://schemas.microsoft.com/office/drawing/2014/main" id="{E9FFDD14-B8B2-4460-ADA9-AEE431B6A2B8}"/>
              </a:ext>
            </a:extLst>
          </p:cNvPr>
          <p:cNvPicPr>
            <a:picLocks noGrp="1" noChangeAspect="1"/>
          </p:cNvPicPr>
          <p:nvPr>
            <p:ph idx="1"/>
          </p:nvPr>
        </p:nvPicPr>
        <p:blipFill>
          <a:blip r:embed="rId3"/>
          <a:stretch>
            <a:fillRect/>
          </a:stretch>
        </p:blipFill>
        <p:spPr>
          <a:xfrm>
            <a:off x="609600" y="1816331"/>
            <a:ext cx="5963126" cy="3225338"/>
          </a:xfrm>
          <a:prstGeom prst="rect">
            <a:avLst/>
          </a:prstGeom>
        </p:spPr>
      </p:pic>
      <p:sp>
        <p:nvSpPr>
          <p:cNvPr id="6" name="Marcador de texto 5">
            <a:extLst>
              <a:ext uri="{FF2B5EF4-FFF2-40B4-BE49-F238E27FC236}">
                <a16:creationId xmlns:a16="http://schemas.microsoft.com/office/drawing/2014/main" id="{DEDB94AB-3050-472D-B2AE-3CE2F44A3257}"/>
              </a:ext>
            </a:extLst>
          </p:cNvPr>
          <p:cNvSpPr>
            <a:spLocks noGrp="1"/>
          </p:cNvSpPr>
          <p:nvPr>
            <p:ph type="body" sz="half" idx="2"/>
          </p:nvPr>
        </p:nvSpPr>
        <p:spPr/>
        <p:txBody>
          <a:bodyPr/>
          <a:lstStyle/>
          <a:p>
            <a:pPr marL="285750" indent="-285750">
              <a:buFont typeface="Arial" panose="020B0604020202020204" pitchFamily="34" charset="0"/>
              <a:buChar char="•"/>
            </a:pPr>
            <a:r>
              <a:rPr lang="es-MX" dirty="0"/>
              <a:t>Inicio</a:t>
            </a:r>
          </a:p>
          <a:p>
            <a:pPr marL="285750" indent="-285750">
              <a:buFont typeface="Arial" panose="020B0604020202020204" pitchFamily="34" charset="0"/>
              <a:buChar char="•"/>
            </a:pPr>
            <a:r>
              <a:rPr lang="es-MX" dirty="0"/>
              <a:t>Fotocoagulación</a:t>
            </a:r>
          </a:p>
          <a:p>
            <a:pPr marL="285750" indent="-285750">
              <a:buFont typeface="Arial" panose="020B0604020202020204" pitchFamily="34" charset="0"/>
              <a:buChar char="•"/>
            </a:pPr>
            <a:r>
              <a:rPr lang="es-MX" dirty="0"/>
              <a:t>Características del Laser</a:t>
            </a:r>
          </a:p>
          <a:p>
            <a:pPr marL="285750" indent="-285750">
              <a:buFont typeface="Arial" panose="020B0604020202020204" pitchFamily="34" charset="0"/>
              <a:buChar char="•"/>
            </a:pPr>
            <a:r>
              <a:rPr lang="es-MX" dirty="0"/>
              <a:t>Dosificación </a:t>
            </a:r>
          </a:p>
          <a:p>
            <a:pPr marL="285750" indent="-285750">
              <a:buFont typeface="Arial" panose="020B0604020202020204" pitchFamily="34" charset="0"/>
              <a:buChar char="•"/>
            </a:pPr>
            <a:r>
              <a:rPr lang="es-MX" dirty="0"/>
              <a:t>Aplicación de la Técnica</a:t>
            </a:r>
          </a:p>
          <a:p>
            <a:endParaRPr lang="es-MX" dirty="0"/>
          </a:p>
        </p:txBody>
      </p:sp>
      <p:sp>
        <p:nvSpPr>
          <p:cNvPr id="10" name="Marcador de número de diapositiva 9">
            <a:extLst>
              <a:ext uri="{FF2B5EF4-FFF2-40B4-BE49-F238E27FC236}">
                <a16:creationId xmlns:a16="http://schemas.microsoft.com/office/drawing/2014/main" id="{7DE5A735-245C-4470-891D-935202AB2D75}"/>
              </a:ext>
            </a:extLst>
          </p:cNvPr>
          <p:cNvSpPr>
            <a:spLocks noGrp="1"/>
          </p:cNvSpPr>
          <p:nvPr>
            <p:ph type="sldNum" sz="quarter" idx="12"/>
          </p:nvPr>
        </p:nvSpPr>
        <p:spPr/>
        <p:txBody>
          <a:bodyPr/>
          <a:lstStyle/>
          <a:p>
            <a:pPr rtl="0"/>
            <a:fld id="{E31375A4-56A4-47D6-9801-1991572033F7}" type="slidenum">
              <a:rPr lang="es-ES" noProof="0" smtClean="0"/>
              <a:t>2</a:t>
            </a:fld>
            <a:endParaRPr lang="es-ES" noProof="0" dirty="0"/>
          </a:p>
        </p:txBody>
      </p:sp>
    </p:spTree>
    <p:extLst>
      <p:ext uri="{BB962C8B-B14F-4D97-AF65-F5344CB8AC3E}">
        <p14:creationId xmlns:p14="http://schemas.microsoft.com/office/powerpoint/2010/main" val="428986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lstStyle/>
          <a:p>
            <a:pPr rtl="0"/>
            <a:r>
              <a:rPr lang="es-ES" dirty="0"/>
              <a:t>Inicios</a:t>
            </a:r>
          </a:p>
        </p:txBody>
      </p:sp>
      <p:sp>
        <p:nvSpPr>
          <p:cNvPr id="3" name="Marcador de contenido 2"/>
          <p:cNvSpPr>
            <a:spLocks noGrp="1"/>
          </p:cNvSpPr>
          <p:nvPr>
            <p:ph idx="1"/>
          </p:nvPr>
        </p:nvSpPr>
        <p:spPr/>
        <p:txBody>
          <a:bodyPr rtlCol="0"/>
          <a:lstStyle/>
          <a:p>
            <a:pPr rtl="0"/>
            <a:r>
              <a:rPr lang="es-ES" dirty="0"/>
              <a:t>1946 Dr. Meyer-</a:t>
            </a:r>
            <a:r>
              <a:rPr lang="es-ES" dirty="0" err="1"/>
              <a:t>Schwikerath</a:t>
            </a:r>
            <a:r>
              <a:rPr lang="es-ES" dirty="0"/>
              <a:t>.</a:t>
            </a:r>
          </a:p>
          <a:p>
            <a:pPr rtl="0"/>
            <a:r>
              <a:rPr lang="es-ES" dirty="0"/>
              <a:t>Medico Alemán.</a:t>
            </a:r>
          </a:p>
          <a:p>
            <a:r>
              <a:rPr lang="es-ES" dirty="0"/>
              <a:t>Tras examinar aun cierto número de personas que presentaban quemaduras en el área macular al observar un eclipse de sol (10 de julio de 1945.) noto que las cicatrices por este tipo de quemaduras  se parecían mucho </a:t>
            </a:r>
            <a:r>
              <a:rPr lang="es-MX" dirty="0"/>
              <a:t>al tipo de cicatriz que resulta de una quemadura superficial</a:t>
            </a:r>
            <a:endParaRPr lang="es-ES" dirty="0"/>
          </a:p>
          <a:p>
            <a:pPr rtl="0"/>
            <a:r>
              <a:rPr lang="es-ES" dirty="0"/>
              <a:t>Genera el interés de poder controlar la luz solar para generar quemaduras en la retina dirigida y controlada.</a:t>
            </a:r>
          </a:p>
          <a:p>
            <a:pPr rtl="0"/>
            <a:r>
              <a:rPr lang="es-ES" dirty="0"/>
              <a:t>Consiguió realizar fotocoagulación en conejos.  </a:t>
            </a:r>
          </a:p>
        </p:txBody>
      </p:sp>
      <p:pic>
        <p:nvPicPr>
          <p:cNvPr id="4" name="Imagen 3">
            <a:extLst>
              <a:ext uri="{FF2B5EF4-FFF2-40B4-BE49-F238E27FC236}">
                <a16:creationId xmlns:a16="http://schemas.microsoft.com/office/drawing/2014/main" id="{65F57D8A-9F16-48E8-8353-0B9C06BFD7C8}"/>
              </a:ext>
            </a:extLst>
          </p:cNvPr>
          <p:cNvPicPr>
            <a:picLocks noChangeAspect="1"/>
          </p:cNvPicPr>
          <p:nvPr/>
        </p:nvPicPr>
        <p:blipFill>
          <a:blip r:embed="rId3"/>
          <a:stretch>
            <a:fillRect/>
          </a:stretch>
        </p:blipFill>
        <p:spPr>
          <a:xfrm>
            <a:off x="8066463" y="241618"/>
            <a:ext cx="2476500" cy="2381250"/>
          </a:xfrm>
          <a:prstGeom prst="rect">
            <a:avLst/>
          </a:prstGeom>
        </p:spPr>
      </p:pic>
      <p:sp>
        <p:nvSpPr>
          <p:cNvPr id="7" name="Marcador de número de diapositiva 6">
            <a:extLst>
              <a:ext uri="{FF2B5EF4-FFF2-40B4-BE49-F238E27FC236}">
                <a16:creationId xmlns:a16="http://schemas.microsoft.com/office/drawing/2014/main" id="{01277EAA-D831-472E-A50F-C7731A3FAAF3}"/>
              </a:ext>
            </a:extLst>
          </p:cNvPr>
          <p:cNvSpPr>
            <a:spLocks noGrp="1"/>
          </p:cNvSpPr>
          <p:nvPr>
            <p:ph type="sldNum" sz="quarter" idx="12"/>
          </p:nvPr>
        </p:nvSpPr>
        <p:spPr/>
        <p:txBody>
          <a:bodyPr/>
          <a:lstStyle/>
          <a:p>
            <a:pPr rtl="0"/>
            <a:fld id="{E31375A4-56A4-47D6-9801-1991572033F7}" type="slidenum">
              <a:rPr lang="es-ES" noProof="0" smtClean="0"/>
              <a:t>3</a:t>
            </a:fld>
            <a:endParaRPr lang="es-ES" noProof="0" dirty="0"/>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lstStyle/>
          <a:p>
            <a:pPr rtl="0"/>
            <a:r>
              <a:rPr lang="es-ES" dirty="0"/>
              <a:t> </a:t>
            </a:r>
          </a:p>
        </p:txBody>
      </p:sp>
      <p:sp>
        <p:nvSpPr>
          <p:cNvPr id="8" name="Marcador de texto 7">
            <a:extLst>
              <a:ext uri="{FF2B5EF4-FFF2-40B4-BE49-F238E27FC236}">
                <a16:creationId xmlns:a16="http://schemas.microsoft.com/office/drawing/2014/main" id="{AF3D5415-544E-444F-93DB-57DEB161468F}"/>
              </a:ext>
            </a:extLst>
          </p:cNvPr>
          <p:cNvSpPr>
            <a:spLocks noGrp="1"/>
          </p:cNvSpPr>
          <p:nvPr>
            <p:ph type="body" idx="1"/>
          </p:nvPr>
        </p:nvSpPr>
        <p:spPr>
          <a:xfrm>
            <a:off x="1292225" y="1089343"/>
            <a:ext cx="4572000" cy="685800"/>
          </a:xfrm>
        </p:spPr>
        <p:txBody>
          <a:bodyPr>
            <a:normAutofit/>
          </a:bodyPr>
          <a:lstStyle/>
          <a:p>
            <a:r>
              <a:rPr lang="es-ES" sz="4000" dirty="0"/>
              <a:t>Fotocoagulación</a:t>
            </a:r>
            <a:endParaRPr lang="es-MX" sz="4000" dirty="0"/>
          </a:p>
        </p:txBody>
      </p:sp>
      <p:sp>
        <p:nvSpPr>
          <p:cNvPr id="3" name="Marcador de contenido 2">
            <a:extLst>
              <a:ext uri="{FF2B5EF4-FFF2-40B4-BE49-F238E27FC236}">
                <a16:creationId xmlns:a16="http://schemas.microsoft.com/office/drawing/2014/main" id="{C70E1570-93E1-4E5D-8238-3D24024A05CC}"/>
              </a:ext>
            </a:extLst>
          </p:cNvPr>
          <p:cNvSpPr>
            <a:spLocks noGrp="1"/>
          </p:cNvSpPr>
          <p:nvPr>
            <p:ph sz="half" idx="2"/>
          </p:nvPr>
        </p:nvSpPr>
        <p:spPr>
          <a:xfrm>
            <a:off x="1292225" y="1856579"/>
            <a:ext cx="4572000" cy="3840480"/>
          </a:xfrm>
        </p:spPr>
        <p:txBody>
          <a:bodyPr anchor="ctr"/>
          <a:lstStyle/>
          <a:p>
            <a:pPr algn="just"/>
            <a:r>
              <a:rPr lang="es-MX" dirty="0"/>
              <a:t>Es un procedimiento que consiste en llevar la luz del láser al fondo del ojo, para provocar una que madura o una zona de adhesión en la retina o eliminar algún tejido que este generando problemas .</a:t>
            </a:r>
          </a:p>
          <a:p>
            <a:r>
              <a:rPr lang="es-MX" dirty="0"/>
              <a:t>Esta técnica es la más utilizada en pacientes con retinopatía diabética. </a:t>
            </a:r>
          </a:p>
        </p:txBody>
      </p:sp>
      <p:pic>
        <p:nvPicPr>
          <p:cNvPr id="11" name="Marcador de contenido 10">
            <a:extLst>
              <a:ext uri="{FF2B5EF4-FFF2-40B4-BE49-F238E27FC236}">
                <a16:creationId xmlns:a16="http://schemas.microsoft.com/office/drawing/2014/main" id="{B35D3882-818B-4391-B9E3-51D9E3ACF40F}"/>
              </a:ext>
            </a:extLst>
          </p:cNvPr>
          <p:cNvPicPr>
            <a:picLocks noGrp="1" noChangeAspect="1"/>
          </p:cNvPicPr>
          <p:nvPr>
            <p:ph sz="quarter" idx="4"/>
          </p:nvPr>
        </p:nvPicPr>
        <p:blipFill>
          <a:blip r:embed="rId3"/>
          <a:stretch>
            <a:fillRect/>
          </a:stretch>
        </p:blipFill>
        <p:spPr>
          <a:xfrm>
            <a:off x="6324600" y="2272277"/>
            <a:ext cx="4572000" cy="3424782"/>
          </a:xfrm>
          <a:prstGeom prst="rect">
            <a:avLst/>
          </a:prstGeom>
        </p:spPr>
      </p:pic>
      <p:sp>
        <p:nvSpPr>
          <p:cNvPr id="5" name="Marcador de número de diapositiva 4">
            <a:extLst>
              <a:ext uri="{FF2B5EF4-FFF2-40B4-BE49-F238E27FC236}">
                <a16:creationId xmlns:a16="http://schemas.microsoft.com/office/drawing/2014/main" id="{DF29C476-42AB-4D5B-A292-7F2E66D3E910}"/>
              </a:ext>
            </a:extLst>
          </p:cNvPr>
          <p:cNvSpPr>
            <a:spLocks noGrp="1"/>
          </p:cNvSpPr>
          <p:nvPr>
            <p:ph type="sldNum" sz="quarter" idx="12"/>
          </p:nvPr>
        </p:nvSpPr>
        <p:spPr/>
        <p:txBody>
          <a:bodyPr/>
          <a:lstStyle/>
          <a:p>
            <a:pPr rtl="0"/>
            <a:fld id="{E31375A4-56A4-47D6-9801-1991572033F7}" type="slidenum">
              <a:rPr lang="es-ES" noProof="0" smtClean="0"/>
              <a:t>4</a:t>
            </a:fld>
            <a:endParaRPr lang="es-ES" noProof="0" dirty="0"/>
          </a:p>
        </p:txBody>
      </p:sp>
    </p:spTree>
    <p:extLst>
      <p:ext uri="{BB962C8B-B14F-4D97-AF65-F5344CB8AC3E}">
        <p14:creationId xmlns:p14="http://schemas.microsoft.com/office/powerpoint/2010/main" val="679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758859"/>
            <a:ext cx="9601200" cy="1069940"/>
          </a:xfrm>
        </p:spPr>
        <p:txBody>
          <a:bodyPr rtlCol="0" anchor="ctr"/>
          <a:lstStyle/>
          <a:p>
            <a:pPr rtl="0"/>
            <a:r>
              <a:rPr lang="es-ES" dirty="0"/>
              <a:t>Características del Láser </a:t>
            </a:r>
          </a:p>
        </p:txBody>
      </p:sp>
      <p:sp>
        <p:nvSpPr>
          <p:cNvPr id="6" name="Marcador de contenido 5">
            <a:extLst>
              <a:ext uri="{FF2B5EF4-FFF2-40B4-BE49-F238E27FC236}">
                <a16:creationId xmlns:a16="http://schemas.microsoft.com/office/drawing/2014/main" id="{08BA7CC9-ECDA-4838-829F-5FBB33647F8C}"/>
              </a:ext>
            </a:extLst>
          </p:cNvPr>
          <p:cNvSpPr>
            <a:spLocks noGrp="1"/>
          </p:cNvSpPr>
          <p:nvPr>
            <p:ph idx="1"/>
          </p:nvPr>
        </p:nvSpPr>
        <p:spPr/>
        <p:txBody>
          <a:bodyPr anchor="ctr">
            <a:normAutofit/>
          </a:bodyPr>
          <a:lstStyle/>
          <a:p>
            <a:r>
              <a:rPr lang="es-MX" dirty="0"/>
              <a:t>El láser utilizado en este procedimiento es el láser de Argón.</a:t>
            </a:r>
          </a:p>
          <a:p>
            <a:r>
              <a:rPr lang="es-MX" dirty="0"/>
              <a:t>La aparición del láser de argón ha desplazado el láser de rubí en el área oftalmológica, pues su radiación de color verde presenta mayor absorción intravascular. </a:t>
            </a:r>
          </a:p>
          <a:p>
            <a:r>
              <a:rPr lang="es-MX" dirty="0"/>
              <a:t>Longitudes de onda de luz azul-verde (488-514nm) verde (514nm).</a:t>
            </a:r>
          </a:p>
          <a:p>
            <a:r>
              <a:rPr lang="es-MX" dirty="0"/>
              <a:t>Ambas longitudes de onda absorbidas por la melanina, y hemoglobina, apropiadas para fotocoagular lesiones vasculares de retina y coroides.</a:t>
            </a:r>
          </a:p>
        </p:txBody>
      </p:sp>
      <p:sp>
        <p:nvSpPr>
          <p:cNvPr id="5" name="Marcador de número de diapositiva 4">
            <a:extLst>
              <a:ext uri="{FF2B5EF4-FFF2-40B4-BE49-F238E27FC236}">
                <a16:creationId xmlns:a16="http://schemas.microsoft.com/office/drawing/2014/main" id="{617CBD7D-089D-4E93-A444-3A6669EF9C91}"/>
              </a:ext>
            </a:extLst>
          </p:cNvPr>
          <p:cNvSpPr>
            <a:spLocks noGrp="1"/>
          </p:cNvSpPr>
          <p:nvPr>
            <p:ph type="sldNum" sz="quarter" idx="12"/>
          </p:nvPr>
        </p:nvSpPr>
        <p:spPr/>
        <p:txBody>
          <a:bodyPr/>
          <a:lstStyle/>
          <a:p>
            <a:pPr rtl="0"/>
            <a:fld id="{E31375A4-56A4-47D6-9801-1991572033F7}" type="slidenum">
              <a:rPr lang="es-ES" noProof="0" smtClean="0"/>
              <a:t>5</a:t>
            </a:fld>
            <a:endParaRPr lang="es-ES" noProof="0" dirty="0"/>
          </a:p>
        </p:txBody>
      </p:sp>
    </p:spTree>
    <p:extLst>
      <p:ext uri="{BB962C8B-B14F-4D97-AF65-F5344CB8AC3E}">
        <p14:creationId xmlns:p14="http://schemas.microsoft.com/office/powerpoint/2010/main" val="76208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lstStyle/>
          <a:p>
            <a:pPr rtl="0"/>
            <a:r>
              <a:rPr lang="es-ES" dirty="0"/>
              <a:t>Dosificación </a:t>
            </a:r>
          </a:p>
        </p:txBody>
      </p:sp>
      <p:sp>
        <p:nvSpPr>
          <p:cNvPr id="3" name="Marcador de contenido 2"/>
          <p:cNvSpPr>
            <a:spLocks noGrp="1"/>
          </p:cNvSpPr>
          <p:nvPr>
            <p:ph sz="half" idx="1"/>
          </p:nvPr>
        </p:nvSpPr>
        <p:spPr/>
        <p:txBody>
          <a:bodyPr rtlCol="0">
            <a:normAutofit/>
          </a:bodyPr>
          <a:lstStyle/>
          <a:p>
            <a:pPr algn="just"/>
            <a:r>
              <a:rPr lang="es-MX" dirty="0"/>
              <a:t>Los láseres de argón utilizados actualmente en oftalmología permiten impactos de 10 a 100 </a:t>
            </a:r>
            <a:r>
              <a:rPr lang="el-GR" dirty="0"/>
              <a:t>μ</a:t>
            </a:r>
            <a:r>
              <a:rPr lang="es-MX" dirty="0"/>
              <a:t>m de diámetro, en tiempos de exposición de 1/10 a 1/100 s.</a:t>
            </a:r>
          </a:p>
          <a:p>
            <a:pPr algn="just"/>
            <a:r>
              <a:rPr lang="es-MX" dirty="0"/>
              <a:t>Los láser de argón emiten aproximadamente de 1 a 20 w de flujo distribuido entre casi todas las longitudes de onda de la acción láser. </a:t>
            </a:r>
          </a:p>
          <a:p>
            <a:pPr algn="just"/>
            <a:r>
              <a:rPr lang="es-MX" dirty="0"/>
              <a:t>En la longitud de onda de operación para fotocoagulación es alrededor de 5 a 6 W. </a:t>
            </a:r>
            <a:endParaRPr lang="es-ES" dirty="0"/>
          </a:p>
        </p:txBody>
      </p:sp>
      <p:pic>
        <p:nvPicPr>
          <p:cNvPr id="6" name="Marcador de contenido 5">
            <a:extLst>
              <a:ext uri="{FF2B5EF4-FFF2-40B4-BE49-F238E27FC236}">
                <a16:creationId xmlns:a16="http://schemas.microsoft.com/office/drawing/2014/main" id="{D01A267C-E721-4233-A989-7C570DEE418C}"/>
              </a:ext>
            </a:extLst>
          </p:cNvPr>
          <p:cNvPicPr>
            <a:picLocks noGrp="1" noChangeAspect="1"/>
          </p:cNvPicPr>
          <p:nvPr>
            <p:ph sz="half" idx="2"/>
          </p:nvPr>
        </p:nvPicPr>
        <p:blipFill>
          <a:blip r:embed="rId3"/>
          <a:stretch>
            <a:fillRect/>
          </a:stretch>
        </p:blipFill>
        <p:spPr>
          <a:xfrm>
            <a:off x="7457388" y="1828800"/>
            <a:ext cx="3106702" cy="4137435"/>
          </a:xfrm>
          <a:prstGeom prst="rect">
            <a:avLst/>
          </a:prstGeom>
        </p:spPr>
      </p:pic>
      <p:sp>
        <p:nvSpPr>
          <p:cNvPr id="7" name="Marcador de número de diapositiva 6">
            <a:extLst>
              <a:ext uri="{FF2B5EF4-FFF2-40B4-BE49-F238E27FC236}">
                <a16:creationId xmlns:a16="http://schemas.microsoft.com/office/drawing/2014/main" id="{78B8BFA9-6C3C-42CE-A047-54AC0071E736}"/>
              </a:ext>
            </a:extLst>
          </p:cNvPr>
          <p:cNvSpPr>
            <a:spLocks noGrp="1"/>
          </p:cNvSpPr>
          <p:nvPr>
            <p:ph type="sldNum" sz="quarter" idx="12"/>
          </p:nvPr>
        </p:nvSpPr>
        <p:spPr/>
        <p:txBody>
          <a:bodyPr/>
          <a:lstStyle/>
          <a:p>
            <a:pPr rtl="0"/>
            <a:fld id="{E31375A4-56A4-47D6-9801-1991572033F7}" type="slidenum">
              <a:rPr lang="es-ES" noProof="0" smtClean="0"/>
              <a:t>6</a:t>
            </a:fld>
            <a:endParaRPr lang="es-ES" noProof="0" dirty="0"/>
          </a:p>
        </p:txBody>
      </p:sp>
    </p:spTree>
    <p:extLst>
      <p:ext uri="{BB962C8B-B14F-4D97-AF65-F5344CB8AC3E}">
        <p14:creationId xmlns:p14="http://schemas.microsoft.com/office/powerpoint/2010/main" val="9502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4E2852BD-EB05-48B2-ABF6-AE339402BFED}"/>
              </a:ext>
            </a:extLst>
          </p:cNvPr>
          <p:cNvPicPr>
            <a:picLocks noGrp="1" noChangeAspect="1"/>
          </p:cNvPicPr>
          <p:nvPr>
            <p:ph idx="1"/>
          </p:nvPr>
        </p:nvPicPr>
        <p:blipFill>
          <a:blip r:embed="rId3"/>
          <a:stretch>
            <a:fillRect/>
          </a:stretch>
        </p:blipFill>
        <p:spPr>
          <a:xfrm>
            <a:off x="1295400" y="1666875"/>
            <a:ext cx="8953500" cy="3524250"/>
          </a:xfrm>
          <a:prstGeom prst="rect">
            <a:avLst/>
          </a:prstGeom>
        </p:spPr>
      </p:pic>
      <p:sp>
        <p:nvSpPr>
          <p:cNvPr id="5" name="Título 4">
            <a:extLst>
              <a:ext uri="{FF2B5EF4-FFF2-40B4-BE49-F238E27FC236}">
                <a16:creationId xmlns:a16="http://schemas.microsoft.com/office/drawing/2014/main" id="{A12440ED-98AE-4E7D-BE71-CC89CEBFD17F}"/>
              </a:ext>
            </a:extLst>
          </p:cNvPr>
          <p:cNvSpPr>
            <a:spLocks noGrp="1"/>
          </p:cNvSpPr>
          <p:nvPr>
            <p:ph type="title"/>
          </p:nvPr>
        </p:nvSpPr>
        <p:spPr/>
        <p:txBody>
          <a:bodyPr/>
          <a:lstStyle/>
          <a:p>
            <a:endParaRPr lang="es-MX" dirty="0"/>
          </a:p>
        </p:txBody>
      </p:sp>
      <p:sp>
        <p:nvSpPr>
          <p:cNvPr id="8" name="CuadroTexto 7">
            <a:extLst>
              <a:ext uri="{FF2B5EF4-FFF2-40B4-BE49-F238E27FC236}">
                <a16:creationId xmlns:a16="http://schemas.microsoft.com/office/drawing/2014/main" id="{6FED7376-EDB7-4414-8E0D-8AB64AE02143}"/>
              </a:ext>
            </a:extLst>
          </p:cNvPr>
          <p:cNvSpPr txBox="1"/>
          <p:nvPr/>
        </p:nvSpPr>
        <p:spPr>
          <a:xfrm flipH="1">
            <a:off x="6334298" y="2413337"/>
            <a:ext cx="3686695" cy="2031325"/>
          </a:xfrm>
          <a:prstGeom prst="rect">
            <a:avLst/>
          </a:prstGeom>
          <a:noFill/>
        </p:spPr>
        <p:txBody>
          <a:bodyPr wrap="square" rtlCol="0">
            <a:spAutoFit/>
          </a:bodyPr>
          <a:lstStyle/>
          <a:p>
            <a:pPr algn="ctr"/>
            <a:r>
              <a:rPr lang="es-MX" dirty="0">
                <a:solidFill>
                  <a:schemeClr val="accent1">
                    <a:lumMod val="50000"/>
                  </a:schemeClr>
                </a:solidFill>
              </a:rPr>
              <a:t>Los nuevos dispositivos pueden realizar la técnica de fotocoagulación puntual o con patrones de hasta 25 puntos también reducen el tiempo de exposición al pulso de láser de hasta 20 milisegundos.  </a:t>
            </a:r>
          </a:p>
        </p:txBody>
      </p:sp>
      <p:sp>
        <p:nvSpPr>
          <p:cNvPr id="10" name="Marcador de número de diapositiva 9">
            <a:extLst>
              <a:ext uri="{FF2B5EF4-FFF2-40B4-BE49-F238E27FC236}">
                <a16:creationId xmlns:a16="http://schemas.microsoft.com/office/drawing/2014/main" id="{886AE6FA-D860-4860-91DA-A70130C520F2}"/>
              </a:ext>
            </a:extLst>
          </p:cNvPr>
          <p:cNvSpPr>
            <a:spLocks noGrp="1"/>
          </p:cNvSpPr>
          <p:nvPr>
            <p:ph type="sldNum" sz="quarter" idx="12"/>
          </p:nvPr>
        </p:nvSpPr>
        <p:spPr/>
        <p:txBody>
          <a:bodyPr/>
          <a:lstStyle/>
          <a:p>
            <a:pPr rtl="0"/>
            <a:fld id="{E31375A4-56A4-47D6-9801-1991572033F7}" type="slidenum">
              <a:rPr lang="es-ES" noProof="0" smtClean="0"/>
              <a:t>7</a:t>
            </a:fld>
            <a:endParaRPr lang="es-ES" noProof="0" dirty="0"/>
          </a:p>
        </p:txBody>
      </p:sp>
    </p:spTree>
    <p:extLst>
      <p:ext uri="{BB962C8B-B14F-4D97-AF65-F5344CB8AC3E}">
        <p14:creationId xmlns:p14="http://schemas.microsoft.com/office/powerpoint/2010/main" val="33640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20B6-AB2E-445B-83AB-1A7F6F10DED3}"/>
              </a:ext>
            </a:extLst>
          </p:cNvPr>
          <p:cNvSpPr>
            <a:spLocks noGrp="1"/>
          </p:cNvSpPr>
          <p:nvPr>
            <p:ph type="title"/>
          </p:nvPr>
        </p:nvSpPr>
        <p:spPr/>
        <p:txBody>
          <a:bodyPr anchor="ctr"/>
          <a:lstStyle/>
          <a:p>
            <a:r>
              <a:rPr lang="es-MX" dirty="0"/>
              <a:t>Aplicación del Láser</a:t>
            </a:r>
          </a:p>
        </p:txBody>
      </p:sp>
      <p:pic>
        <p:nvPicPr>
          <p:cNvPr id="5" name="videoplayback">
            <a:hlinkClick r:id="" action="ppaction://media"/>
            <a:extLst>
              <a:ext uri="{FF2B5EF4-FFF2-40B4-BE49-F238E27FC236}">
                <a16:creationId xmlns:a16="http://schemas.microsoft.com/office/drawing/2014/main" id="{F2E58DF6-D3A7-4F29-986C-E2B09771A673}"/>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2659379" y="2009609"/>
            <a:ext cx="6723611" cy="3690187"/>
          </a:xfrm>
        </p:spPr>
      </p:pic>
      <p:sp>
        <p:nvSpPr>
          <p:cNvPr id="7" name="Marcador de número de diapositiva 6">
            <a:extLst>
              <a:ext uri="{FF2B5EF4-FFF2-40B4-BE49-F238E27FC236}">
                <a16:creationId xmlns:a16="http://schemas.microsoft.com/office/drawing/2014/main" id="{E5BB4F3C-2B41-4CEC-BFD7-FB2FA26C7A97}"/>
              </a:ext>
            </a:extLst>
          </p:cNvPr>
          <p:cNvSpPr>
            <a:spLocks noGrp="1"/>
          </p:cNvSpPr>
          <p:nvPr>
            <p:ph type="sldNum" sz="quarter" idx="12"/>
          </p:nvPr>
        </p:nvSpPr>
        <p:spPr/>
        <p:txBody>
          <a:bodyPr/>
          <a:lstStyle/>
          <a:p>
            <a:pPr rtl="0"/>
            <a:fld id="{E31375A4-56A4-47D6-9801-1991572033F7}" type="slidenum">
              <a:rPr lang="es-ES" noProof="0" smtClean="0"/>
              <a:t>8</a:t>
            </a:fld>
            <a:endParaRPr lang="es-ES" noProof="0" dirty="0"/>
          </a:p>
        </p:txBody>
      </p:sp>
    </p:spTree>
    <p:extLst>
      <p:ext uri="{BB962C8B-B14F-4D97-AF65-F5344CB8AC3E}">
        <p14:creationId xmlns:p14="http://schemas.microsoft.com/office/powerpoint/2010/main" val="263200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56061">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lstStyle/>
          <a:p>
            <a:pPr rtl="0"/>
            <a:r>
              <a:rPr lang="es-ES" dirty="0"/>
              <a:t>Referencias</a:t>
            </a:r>
          </a:p>
        </p:txBody>
      </p:sp>
      <p:sp>
        <p:nvSpPr>
          <p:cNvPr id="2" name="Rectángulo 1">
            <a:extLst>
              <a:ext uri="{FF2B5EF4-FFF2-40B4-BE49-F238E27FC236}">
                <a16:creationId xmlns:a16="http://schemas.microsoft.com/office/drawing/2014/main" id="{629062D2-2499-4BCE-AA5D-89C3AD9D8E3B}"/>
              </a:ext>
            </a:extLst>
          </p:cNvPr>
          <p:cNvSpPr/>
          <p:nvPr/>
        </p:nvSpPr>
        <p:spPr>
          <a:xfrm>
            <a:off x="1295399" y="1795550"/>
            <a:ext cx="9601199" cy="3139321"/>
          </a:xfrm>
          <a:prstGeom prst="rect">
            <a:avLst/>
          </a:prstGeom>
        </p:spPr>
        <p:txBody>
          <a:bodyPr wrap="square">
            <a:spAutoFit/>
          </a:bodyPr>
          <a:lstStyle/>
          <a:p>
            <a:r>
              <a:rPr lang="es-MX" dirty="0"/>
              <a:t>M. Martínez Morillo and F. Sendra Portero, Sld.cu, 2018. [Online]. </a:t>
            </a:r>
            <a:r>
              <a:rPr lang="es-MX" dirty="0" err="1"/>
              <a:t>Available</a:t>
            </a:r>
            <a:r>
              <a:rPr lang="es-MX" dirty="0"/>
              <a:t>: http://www.sld.cu/galerias/pdf/sitios/rehabilitacion-fis/laser_morrillo.pdf. [</a:t>
            </a:r>
            <a:r>
              <a:rPr lang="es-MX" dirty="0" err="1"/>
              <a:t>Accessed</a:t>
            </a:r>
            <a:r>
              <a:rPr lang="es-MX" dirty="0"/>
              <a:t>: 9- Jul- 2018].</a:t>
            </a:r>
          </a:p>
          <a:p>
            <a:endParaRPr lang="es-MX" dirty="0"/>
          </a:p>
          <a:p>
            <a:r>
              <a:rPr lang="en-US" i="1" dirty="0"/>
              <a:t>Itlalaguna.edu.mx</a:t>
            </a:r>
            <a:r>
              <a:rPr lang="en-US" dirty="0"/>
              <a:t>, 2018. [Online]. Available: http://www.itlalaguna.edu.mx/academico/carreras/electronica/opteca/optopdf5_archivos/unidad5tema4.pdf. [Accessed: 9- Jul- 2018].</a:t>
            </a:r>
          </a:p>
          <a:p>
            <a:endParaRPr lang="en-US" dirty="0"/>
          </a:p>
          <a:p>
            <a:r>
              <a:rPr lang="es-MX" dirty="0"/>
              <a:t>S. Bonafonte and C. García, </a:t>
            </a:r>
            <a:r>
              <a:rPr lang="es-MX" i="1" dirty="0"/>
              <a:t>RETINOPATÍA DIABÉTICA.</a:t>
            </a:r>
            <a:r>
              <a:rPr lang="es-MX" dirty="0"/>
              <a:t>. España. 2006.: Edit. Elsevier, 2018, pp. 123-140. [</a:t>
            </a:r>
            <a:r>
              <a:rPr lang="es-MX" dirty="0" err="1"/>
              <a:t>Accessed</a:t>
            </a:r>
            <a:r>
              <a:rPr lang="es-MX" dirty="0"/>
              <a:t>: 10- Jul- 2018].</a:t>
            </a:r>
            <a:endParaRPr lang="en-US" dirty="0"/>
          </a:p>
          <a:p>
            <a:endParaRPr lang="es-MX" dirty="0"/>
          </a:p>
        </p:txBody>
      </p:sp>
      <p:sp>
        <p:nvSpPr>
          <p:cNvPr id="5" name="Marcador de número de diapositiva 4">
            <a:extLst>
              <a:ext uri="{FF2B5EF4-FFF2-40B4-BE49-F238E27FC236}">
                <a16:creationId xmlns:a16="http://schemas.microsoft.com/office/drawing/2014/main" id="{2A281DF9-2E64-4295-885E-493D5A6D4682}"/>
              </a:ext>
            </a:extLst>
          </p:cNvPr>
          <p:cNvSpPr>
            <a:spLocks noGrp="1"/>
          </p:cNvSpPr>
          <p:nvPr>
            <p:ph type="sldNum" sz="quarter" idx="12"/>
          </p:nvPr>
        </p:nvSpPr>
        <p:spPr/>
        <p:txBody>
          <a:bodyPr/>
          <a:lstStyle/>
          <a:p>
            <a:pPr rtl="0"/>
            <a:fld id="{E31375A4-56A4-47D6-9801-1991572033F7}" type="slidenum">
              <a:rPr lang="es-ES" noProof="0" smtClean="0"/>
              <a:t>9</a:t>
            </a:fld>
            <a:endParaRPr lang="es-ES" noProof="0" dirty="0"/>
          </a:p>
        </p:txBody>
      </p:sp>
    </p:spTree>
    <p:extLst>
      <p:ext uri="{BB962C8B-B14F-4D97-AF65-F5344CB8AC3E}">
        <p14:creationId xmlns:p14="http://schemas.microsoft.com/office/powerpoint/2010/main" val="37573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tal bruñido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892408_TF03030981" id="{9BC45F59-C158-475D-86BC-285062B262F9}" vid="{FEF0A36F-AF71-49BB-A7AE-4CAD26789D46}"/>
    </a:ext>
  </a:extLst>
</a:theme>
</file>

<file path=ppt/theme/theme2.xml><?xml version="1.0" encoding="utf-8"?>
<a:theme xmlns:a="http://schemas.openxmlformats.org/drawingml/2006/main" name="Tema de Offic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1C05A15-2C36-4B2C-9ED7-7313D59409A3}">
  <ds:schemaRefs>
    <ds:schemaRef ds:uri="http://schemas.microsoft.com/sharepoint/v3/contenttype/forms"/>
  </ds:schemaRefs>
</ds:datastoreItem>
</file>

<file path=customXml/itemProps2.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A16170-AED4-43FB-90C7-1F1653EBFACC}">
  <ds:schemaRefs>
    <ds:schemaRef ds:uri="http://purl.org/dc/dcmitype/"/>
    <ds:schemaRef ds:uri="http://schemas.microsoft.com/office/2006/documentManagement/types"/>
    <ds:schemaRef ds:uri="a4f35948-e619-41b3-aa29-22878b09cfd2"/>
    <ds:schemaRef ds:uri="40262f94-9f35-4ac3-9a90-690165a166b7"/>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Presentación en metal bruñido verde (pantalla ancha)</Template>
  <TotalTime>419</TotalTime>
  <Words>473</Words>
  <Application>Microsoft Office PowerPoint</Application>
  <PresentationFormat>Panorámica</PresentationFormat>
  <Paragraphs>54</Paragraphs>
  <Slides>9</Slides>
  <Notes>9</Notes>
  <HiddenSlides>0</HiddenSlides>
  <MMClips>1</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Georgia</vt:lpstr>
      <vt:lpstr>Metal bruñido 16x9</vt:lpstr>
      <vt:lpstr>El Laser en Tecnologías Biomédicas:  Fotocoagulación en Retinopatía Diabética. </vt:lpstr>
      <vt:lpstr>Índice</vt:lpstr>
      <vt:lpstr>Inicios</vt:lpstr>
      <vt:lpstr> </vt:lpstr>
      <vt:lpstr>Características del Láser </vt:lpstr>
      <vt:lpstr>Dosificación </vt:lpstr>
      <vt:lpstr>Presentación de PowerPoint</vt:lpstr>
      <vt:lpstr>Aplicación del Láser</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Laser en Tecnologías Biomédicas:  Fotocoagulación en Retinopatía Diabética.</dc:title>
  <dc:creator>Ernesto Hernández Sánchez</dc:creator>
  <cp:lastModifiedBy>Ernesto Hernández Sánchez</cp:lastModifiedBy>
  <cp:revision>12</cp:revision>
  <dcterms:created xsi:type="dcterms:W3CDTF">2018-07-12T03:44:41Z</dcterms:created>
  <dcterms:modified xsi:type="dcterms:W3CDTF">2018-07-12T20:05:13Z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