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70" r:id="rId3"/>
    <p:sldId id="260" r:id="rId4"/>
    <p:sldId id="271" r:id="rId5"/>
    <p:sldId id="273" r:id="rId6"/>
    <p:sldId id="274" r:id="rId7"/>
    <p:sldId id="277" r:id="rId8"/>
    <p:sldId id="279" r:id="rId9"/>
    <p:sldId id="272" r:id="rId10"/>
    <p:sldId id="268" r:id="rId11"/>
    <p:sldId id="275" r:id="rId12"/>
    <p:sldId id="265" r:id="rId13"/>
    <p:sldId id="266" r:id="rId14"/>
    <p:sldId id="267" r:id="rId15"/>
    <p:sldId id="280" r:id="rId16"/>
    <p:sldId id="27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4EE73-E820-4616-ADAE-7BE0255205ED}" type="datetimeFigureOut">
              <a:rPr lang="es-MX" smtClean="0"/>
              <a:t>04/05/2018</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899FAE-C469-4EFB-BBC4-9418D6BC56D7}" type="slidenum">
              <a:rPr lang="es-MX" smtClean="0"/>
              <a:t>‹Nº›</a:t>
            </a:fld>
            <a:endParaRPr lang="es-MX"/>
          </a:p>
        </p:txBody>
      </p:sp>
    </p:spTree>
    <p:extLst>
      <p:ext uri="{BB962C8B-B14F-4D97-AF65-F5344CB8AC3E}">
        <p14:creationId xmlns:p14="http://schemas.microsoft.com/office/powerpoint/2010/main" val="1805899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80B5F56-9509-417D-8772-29665BB0EC37}" type="datetime1">
              <a:rPr lang="en-US" smtClean="0"/>
              <a:t>5/4/2018</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‹Nº›</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C5532B-C214-411C-87A4-C31E24E70834}" type="datetime1">
              <a:rPr lang="en-US" smtClean="0"/>
              <a:t>5/4/2018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EACBD0A-A142-4E58-8458-5E407EE0C473}" type="datetime1">
              <a:rPr lang="en-US" smtClean="0"/>
              <a:t>5/4/2018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DFDCB29-F725-44FD-A9C6-52652D1562FF}" type="datetime1">
              <a:rPr lang="en-US" smtClean="0"/>
              <a:t>5/4/2018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084C5F30-3CBD-4444-A53C-7D591B42BB6F}" type="datetime1">
              <a:rPr lang="en-US" smtClean="0"/>
              <a:t>5/4/2018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2354FE4-E01A-43F7-8052-AD885AC728FA}" type="datetime1">
              <a:rPr lang="en-US" smtClean="0"/>
              <a:t>5/4/2018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534695" y="2824269"/>
            <a:ext cx="4608576" cy="264445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454792" y="2821491"/>
            <a:ext cx="4608576" cy="263737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4258821-998B-4B15-8B1B-FA5103971D60}" type="datetime1">
              <a:rPr lang="en-US" smtClean="0"/>
              <a:t>5/4/2018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7FFEEC5-4272-4420-B7BE-C9BB63FF968D}" type="datetime1">
              <a:rPr lang="en-US" smtClean="0"/>
              <a:t>5/4/2018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DA16A1-78CA-413D-BB81-4902913E2AD7}" type="datetime1">
              <a:rPr lang="en-US" smtClean="0"/>
              <a:t>5/4/2018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50F80828-5DCF-46F4-8991-19C992EBC7D7}" type="datetime1">
              <a:rPr lang="en-US" smtClean="0"/>
              <a:t>5/4/2018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A5F7B22F-1BFA-4F71-AA7B-18666D8B555F}" type="datetime1">
              <a:rPr lang="en-US" smtClean="0"/>
              <a:t>5/4/2018</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AA63E22-436E-475D-9445-F294E422B61C}" type="datetime1">
              <a:rPr lang="en-US" smtClean="0"/>
              <a:t>5/4/2018</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‹Nº›</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5B9162-053F-4A6D-A55D-E992D18D1537}"/>
              </a:ext>
            </a:extLst>
          </p:cNvPr>
          <p:cNvSpPr>
            <a:spLocks noGrp="1"/>
          </p:cNvSpPr>
          <p:nvPr>
            <p:ph type="ctrTitle"/>
          </p:nvPr>
        </p:nvSpPr>
        <p:spPr/>
        <p:txBody>
          <a:bodyPr/>
          <a:lstStyle/>
          <a:p>
            <a:r>
              <a:rPr lang="es-ES" dirty="0"/>
              <a:t>Laser de corte de silicio</a:t>
            </a:r>
            <a:endParaRPr lang="es-MX" dirty="0"/>
          </a:p>
        </p:txBody>
      </p:sp>
      <p:sp>
        <p:nvSpPr>
          <p:cNvPr id="3" name="Subtítulo 2">
            <a:extLst>
              <a:ext uri="{FF2B5EF4-FFF2-40B4-BE49-F238E27FC236}">
                <a16:creationId xmlns:a16="http://schemas.microsoft.com/office/drawing/2014/main" id="{7EBA186C-6089-49F2-8203-7EEC2B74A530}"/>
              </a:ext>
            </a:extLst>
          </p:cNvPr>
          <p:cNvSpPr>
            <a:spLocks noGrp="1"/>
          </p:cNvSpPr>
          <p:nvPr>
            <p:ph type="subTitle" idx="1"/>
          </p:nvPr>
        </p:nvSpPr>
        <p:spPr/>
        <p:txBody>
          <a:bodyPr/>
          <a:lstStyle/>
          <a:p>
            <a:r>
              <a:rPr lang="es-ES" dirty="0" err="1"/>
              <a:t>Jose</a:t>
            </a:r>
            <a:r>
              <a:rPr lang="es-ES" dirty="0"/>
              <a:t> </a:t>
            </a:r>
            <a:r>
              <a:rPr lang="es-ES" dirty="0" err="1"/>
              <a:t>manuel</a:t>
            </a:r>
            <a:r>
              <a:rPr lang="es-ES" dirty="0"/>
              <a:t> </a:t>
            </a:r>
            <a:r>
              <a:rPr lang="es-ES" dirty="0" err="1"/>
              <a:t>perez</a:t>
            </a:r>
            <a:r>
              <a:rPr lang="es-ES" dirty="0"/>
              <a:t> corte </a:t>
            </a:r>
          </a:p>
        </p:txBody>
      </p:sp>
      <p:sp>
        <p:nvSpPr>
          <p:cNvPr id="4" name="Marcador de número de diapositiva 3">
            <a:extLst>
              <a:ext uri="{FF2B5EF4-FFF2-40B4-BE49-F238E27FC236}">
                <a16:creationId xmlns:a16="http://schemas.microsoft.com/office/drawing/2014/main" id="{77A7CC7A-147C-4A0C-AC0F-DF17EB011E65}"/>
              </a:ext>
            </a:extLst>
          </p:cNvPr>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2675586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licon Cutting">
            <a:hlinkClick r:id="" action="ppaction://media"/>
            <a:extLst>
              <a:ext uri="{FF2B5EF4-FFF2-40B4-BE49-F238E27FC236}">
                <a16:creationId xmlns:a16="http://schemas.microsoft.com/office/drawing/2014/main" id="{185F5676-A137-4F3C-9682-51DEF92595B1}"/>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117061" y="1122221"/>
            <a:ext cx="7549228" cy="4246563"/>
          </a:xfrm>
        </p:spPr>
      </p:pic>
      <p:sp>
        <p:nvSpPr>
          <p:cNvPr id="2" name="Marcador de número de diapositiva 1">
            <a:extLst>
              <a:ext uri="{FF2B5EF4-FFF2-40B4-BE49-F238E27FC236}">
                <a16:creationId xmlns:a16="http://schemas.microsoft.com/office/drawing/2014/main" id="{8A4C3B61-7E06-4230-9077-8C44968EA885}"/>
              </a:ext>
            </a:extLst>
          </p:cNvPr>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19435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83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dENERGY G4 Pulsed Fiber Laser Cutting  Marking 0.3mm  0.9mm Copper">
            <a:hlinkClick r:id="" action="ppaction://media"/>
            <a:extLst>
              <a:ext uri="{FF2B5EF4-FFF2-40B4-BE49-F238E27FC236}">
                <a16:creationId xmlns:a16="http://schemas.microsoft.com/office/drawing/2014/main" id="{5C10FB3A-EEDD-4363-8506-5926A4DBAC4E}"/>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676801" y="831273"/>
            <a:ext cx="7795523" cy="4385108"/>
          </a:xfrm>
        </p:spPr>
      </p:pic>
      <p:sp>
        <p:nvSpPr>
          <p:cNvPr id="2" name="Marcador de número de diapositiva 1">
            <a:extLst>
              <a:ext uri="{FF2B5EF4-FFF2-40B4-BE49-F238E27FC236}">
                <a16:creationId xmlns:a16="http://schemas.microsoft.com/office/drawing/2014/main" id="{2BB0C346-6F8F-4EB4-B10A-0704D6AB7AE7}"/>
              </a:ext>
            </a:extLst>
          </p:cNvPr>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37467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52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F7C30F-0C57-47DD-B6B0-3FC66C8EF3E7}"/>
              </a:ext>
            </a:extLst>
          </p:cNvPr>
          <p:cNvSpPr>
            <a:spLocks noGrp="1"/>
          </p:cNvSpPr>
          <p:nvPr>
            <p:ph type="title"/>
          </p:nvPr>
        </p:nvSpPr>
        <p:spPr>
          <a:xfrm>
            <a:off x="1534696" y="1358710"/>
            <a:ext cx="9520158" cy="1049235"/>
          </a:xfrm>
        </p:spPr>
        <p:txBody>
          <a:bodyPr>
            <a:normAutofit fontScale="90000"/>
          </a:bodyPr>
          <a:lstStyle/>
          <a:p>
            <a:r>
              <a:rPr lang="es-MX" cap="all" dirty="0" err="1"/>
              <a:t>redPOWER</a:t>
            </a:r>
            <a:br>
              <a:rPr lang="es-MX" b="1" dirty="0"/>
            </a:br>
            <a:br>
              <a:rPr lang="es-MX" dirty="0"/>
            </a:br>
            <a:br>
              <a:rPr lang="en-US" b="1" dirty="0"/>
            </a:br>
            <a:endParaRPr lang="es-MX" dirty="0"/>
          </a:p>
        </p:txBody>
      </p:sp>
      <p:sp>
        <p:nvSpPr>
          <p:cNvPr id="3" name="Marcador de contenido 2">
            <a:extLst>
              <a:ext uri="{FF2B5EF4-FFF2-40B4-BE49-F238E27FC236}">
                <a16:creationId xmlns:a16="http://schemas.microsoft.com/office/drawing/2014/main" id="{72B1E4BA-6705-487B-B698-C69C7E893DF9}"/>
              </a:ext>
            </a:extLst>
          </p:cNvPr>
          <p:cNvSpPr>
            <a:spLocks noGrp="1"/>
          </p:cNvSpPr>
          <p:nvPr>
            <p:ph idx="1"/>
          </p:nvPr>
        </p:nvSpPr>
        <p:spPr>
          <a:xfrm>
            <a:off x="1534696" y="1489256"/>
            <a:ext cx="9520158" cy="3450613"/>
          </a:xfrm>
        </p:spPr>
        <p:txBody>
          <a:bodyPr>
            <a:normAutofit/>
          </a:bodyPr>
          <a:lstStyle/>
          <a:p>
            <a:pPr marL="0" indent="0">
              <a:buNone/>
            </a:pPr>
            <a:r>
              <a:rPr lang="es-MX" dirty="0"/>
              <a:t>Se pueden lograr velocidades de corte de hasta 10 m / min en silicio policristalino de 200 </a:t>
            </a:r>
            <a:r>
              <a:rPr lang="es-MX" dirty="0" err="1"/>
              <a:t>μm</a:t>
            </a:r>
            <a:r>
              <a:rPr lang="es-MX" dirty="0"/>
              <a:t> de espesor, con un láser de fibra CW de 200W que produce bordes de corte extremadamente lisos que no muestran signos de agrietamiento. Se pueden lograr anchuras de </a:t>
            </a:r>
            <a:r>
              <a:rPr lang="es-MX" dirty="0" err="1"/>
              <a:t>Kerf</a:t>
            </a:r>
            <a:r>
              <a:rPr lang="es-MX" dirty="0"/>
              <a:t> de 40 </a:t>
            </a:r>
            <a:r>
              <a:rPr lang="es-MX" dirty="0" err="1"/>
              <a:t>μm</a:t>
            </a:r>
            <a:r>
              <a:rPr lang="es-MX" dirty="0"/>
              <a:t> que tienen lados muy paralelos y no muestran signos de astillado en los bordes. Incluso con espesores de 1,2 mm (0,005 ") se pueden lograr velocidades de corte superiores a 1 m / min, lo que es competitivo con todas las demás tecnologías existentes de corte de silicio.</a:t>
            </a:r>
          </a:p>
          <a:p>
            <a:endParaRPr lang="es-MX" dirty="0"/>
          </a:p>
        </p:txBody>
      </p:sp>
      <p:sp>
        <p:nvSpPr>
          <p:cNvPr id="4" name="Marcador de número de diapositiva 3">
            <a:extLst>
              <a:ext uri="{FF2B5EF4-FFF2-40B4-BE49-F238E27FC236}">
                <a16:creationId xmlns:a16="http://schemas.microsoft.com/office/drawing/2014/main" id="{59657C97-FBA7-4657-93F7-4F5BC9995632}"/>
              </a:ext>
            </a:extLst>
          </p:cNvPr>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1161897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7878B1F-DAD1-495E-A768-1CDF5C6EBF6F}"/>
              </a:ext>
            </a:extLst>
          </p:cNvPr>
          <p:cNvSpPr>
            <a:spLocks noGrp="1"/>
          </p:cNvSpPr>
          <p:nvPr>
            <p:ph idx="1"/>
          </p:nvPr>
        </p:nvSpPr>
        <p:spPr>
          <a:xfrm>
            <a:off x="1493133" y="763095"/>
            <a:ext cx="9520158" cy="3450613"/>
          </a:xfrm>
        </p:spPr>
        <p:txBody>
          <a:bodyPr/>
          <a:lstStyle/>
          <a:p>
            <a:pPr marL="0" indent="0">
              <a:buNone/>
            </a:pPr>
            <a:r>
              <a:rPr lang="es-MX" dirty="0"/>
              <a:t>La siguiente tabla demuestra la competencia del láser de fibra para cortar silicio:</a:t>
            </a:r>
          </a:p>
          <a:p>
            <a:endParaRPr lang="es-MX" dirty="0"/>
          </a:p>
        </p:txBody>
      </p:sp>
      <p:pic>
        <p:nvPicPr>
          <p:cNvPr id="4" name="Imagen 3">
            <a:extLst>
              <a:ext uri="{FF2B5EF4-FFF2-40B4-BE49-F238E27FC236}">
                <a16:creationId xmlns:a16="http://schemas.microsoft.com/office/drawing/2014/main" id="{A8C282A8-DA59-448B-B07D-826F416D7DFD}"/>
              </a:ext>
            </a:extLst>
          </p:cNvPr>
          <p:cNvPicPr>
            <a:picLocks noChangeAspect="1"/>
          </p:cNvPicPr>
          <p:nvPr/>
        </p:nvPicPr>
        <p:blipFill>
          <a:blip r:embed="rId2"/>
          <a:stretch>
            <a:fillRect/>
          </a:stretch>
        </p:blipFill>
        <p:spPr>
          <a:xfrm>
            <a:off x="2372927" y="1593000"/>
            <a:ext cx="7760570" cy="3672000"/>
          </a:xfrm>
          <a:prstGeom prst="rect">
            <a:avLst/>
          </a:prstGeom>
        </p:spPr>
      </p:pic>
      <p:sp>
        <p:nvSpPr>
          <p:cNvPr id="2" name="Marcador de número de diapositiva 1">
            <a:extLst>
              <a:ext uri="{FF2B5EF4-FFF2-40B4-BE49-F238E27FC236}">
                <a16:creationId xmlns:a16="http://schemas.microsoft.com/office/drawing/2014/main" id="{19C3101C-415E-413E-945F-B958097EBC50}"/>
              </a:ext>
            </a:extLst>
          </p:cNvPr>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1943842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5D3DC24B-4F7C-4DE0-8412-2128A642CDD7}"/>
              </a:ext>
            </a:extLst>
          </p:cNvPr>
          <p:cNvSpPr>
            <a:spLocks noGrp="1"/>
          </p:cNvSpPr>
          <p:nvPr>
            <p:ph type="body" idx="1"/>
          </p:nvPr>
        </p:nvSpPr>
        <p:spPr>
          <a:xfrm>
            <a:off x="1534695" y="772640"/>
            <a:ext cx="4608576" cy="801943"/>
          </a:xfrm>
        </p:spPr>
        <p:txBody>
          <a:bodyPr/>
          <a:lstStyle/>
          <a:p>
            <a:r>
              <a:rPr lang="pt-BR" dirty="0"/>
              <a:t>Corte de cinta de </a:t>
            </a:r>
            <a:r>
              <a:rPr lang="pt-BR" dirty="0" err="1"/>
              <a:t>silicio</a:t>
            </a:r>
            <a:endParaRPr lang="es-MX" dirty="0"/>
          </a:p>
        </p:txBody>
      </p:sp>
      <p:sp>
        <p:nvSpPr>
          <p:cNvPr id="6" name="Marcador de contenido 5">
            <a:extLst>
              <a:ext uri="{FF2B5EF4-FFF2-40B4-BE49-F238E27FC236}">
                <a16:creationId xmlns:a16="http://schemas.microsoft.com/office/drawing/2014/main" id="{743E14D6-C96B-480C-874B-784520C87EF4}"/>
              </a:ext>
            </a:extLst>
          </p:cNvPr>
          <p:cNvSpPr>
            <a:spLocks noGrp="1"/>
          </p:cNvSpPr>
          <p:nvPr>
            <p:ph sz="half" idx="2"/>
          </p:nvPr>
        </p:nvSpPr>
        <p:spPr>
          <a:xfrm>
            <a:off x="1534695" y="1574583"/>
            <a:ext cx="4608576" cy="3894143"/>
          </a:xfrm>
        </p:spPr>
        <p:txBody>
          <a:bodyPr>
            <a:normAutofit fontScale="92500" lnSpcReduction="10000"/>
          </a:bodyPr>
          <a:lstStyle/>
          <a:p>
            <a:pPr marL="0" indent="0">
              <a:buNone/>
            </a:pPr>
            <a:endParaRPr lang="pt-BR" dirty="0"/>
          </a:p>
          <a:p>
            <a:pPr marL="0" indent="0">
              <a:buNone/>
            </a:pPr>
            <a:endParaRPr lang="pt-BR" dirty="0"/>
          </a:p>
          <a:p>
            <a:pPr marL="0" indent="0">
              <a:buNone/>
            </a:pPr>
            <a:endParaRPr lang="pt-BR" dirty="0"/>
          </a:p>
          <a:p>
            <a:pPr marL="0" indent="0">
              <a:buNone/>
            </a:pPr>
            <a:endParaRPr lang="pt-BR" dirty="0"/>
          </a:p>
          <a:p>
            <a:pPr marL="0" indent="0">
              <a:buNone/>
            </a:pPr>
            <a:endParaRPr lang="pt-BR" dirty="0"/>
          </a:p>
          <a:p>
            <a:pPr marL="0" indent="0">
              <a:buNone/>
            </a:pPr>
            <a:endParaRPr lang="pt-BR" sz="1800" dirty="0"/>
          </a:p>
          <a:p>
            <a:pPr marL="0" indent="0">
              <a:buNone/>
            </a:pPr>
            <a:endParaRPr lang="pt-BR" sz="1800" dirty="0"/>
          </a:p>
          <a:p>
            <a:pPr marL="0" indent="0">
              <a:buNone/>
            </a:pPr>
            <a:r>
              <a:rPr lang="pt-BR" sz="1800" dirty="0"/>
              <a:t>Corte de cinta de </a:t>
            </a:r>
            <a:r>
              <a:rPr lang="pt-BR" sz="1800" dirty="0" err="1"/>
              <a:t>silicio</a:t>
            </a:r>
            <a:r>
              <a:rPr lang="pt-BR" sz="1800" dirty="0"/>
              <a:t> de 250 </a:t>
            </a:r>
            <a:r>
              <a:rPr lang="pt-BR" sz="1800" dirty="0" err="1"/>
              <a:t>μm</a:t>
            </a:r>
            <a:r>
              <a:rPr lang="pt-BR" sz="1800" dirty="0"/>
              <a:t> </a:t>
            </a:r>
            <a:r>
              <a:rPr lang="pt-BR" sz="1800" dirty="0" err="1"/>
              <a:t>con</a:t>
            </a:r>
            <a:r>
              <a:rPr lang="pt-BR" sz="1800" dirty="0"/>
              <a:t> </a:t>
            </a:r>
            <a:r>
              <a:rPr lang="pt-BR" sz="1800" dirty="0" err="1"/>
              <a:t>láser</a:t>
            </a:r>
            <a:r>
              <a:rPr lang="pt-BR" sz="1800" dirty="0"/>
              <a:t> de fibra 50 W a 2,5 m / min.</a:t>
            </a:r>
            <a:endParaRPr lang="es-MX" sz="1800" dirty="0"/>
          </a:p>
        </p:txBody>
      </p:sp>
      <p:sp>
        <p:nvSpPr>
          <p:cNvPr id="7" name="Marcador de texto 6">
            <a:extLst>
              <a:ext uri="{FF2B5EF4-FFF2-40B4-BE49-F238E27FC236}">
                <a16:creationId xmlns:a16="http://schemas.microsoft.com/office/drawing/2014/main" id="{0BA5F0C4-1A85-4588-9860-E51132147C4A}"/>
              </a:ext>
            </a:extLst>
          </p:cNvPr>
          <p:cNvSpPr>
            <a:spLocks noGrp="1"/>
          </p:cNvSpPr>
          <p:nvPr>
            <p:ph type="body" sz="quarter" idx="3"/>
          </p:nvPr>
        </p:nvSpPr>
        <p:spPr>
          <a:xfrm>
            <a:off x="6454792" y="772640"/>
            <a:ext cx="4711972" cy="802237"/>
          </a:xfrm>
        </p:spPr>
        <p:txBody>
          <a:bodyPr/>
          <a:lstStyle/>
          <a:p>
            <a:r>
              <a:rPr lang="es-MX" dirty="0"/>
              <a:t>Corte de obleas con dibujos</a:t>
            </a:r>
          </a:p>
        </p:txBody>
      </p:sp>
      <p:sp>
        <p:nvSpPr>
          <p:cNvPr id="8" name="Marcador de contenido 7">
            <a:extLst>
              <a:ext uri="{FF2B5EF4-FFF2-40B4-BE49-F238E27FC236}">
                <a16:creationId xmlns:a16="http://schemas.microsoft.com/office/drawing/2014/main" id="{75C0830E-F68F-4F08-8884-A634C33F41F1}"/>
              </a:ext>
            </a:extLst>
          </p:cNvPr>
          <p:cNvSpPr>
            <a:spLocks noGrp="1"/>
          </p:cNvSpPr>
          <p:nvPr>
            <p:ph sz="quarter" idx="4"/>
          </p:nvPr>
        </p:nvSpPr>
        <p:spPr>
          <a:xfrm>
            <a:off x="6454792" y="1574583"/>
            <a:ext cx="4711972" cy="4078072"/>
          </a:xfrm>
        </p:spPr>
        <p:txBody>
          <a:bodyPr>
            <a:normAutofit fontScale="92500" lnSpcReduction="10000"/>
          </a:bodyPr>
          <a:lstStyle/>
          <a:p>
            <a:pPr marL="0" indent="0">
              <a:buNone/>
            </a:pPr>
            <a:endParaRPr lang="es-MX" dirty="0"/>
          </a:p>
          <a:p>
            <a:pPr marL="0" indent="0">
              <a:buNone/>
            </a:pPr>
            <a:endParaRPr lang="es-MX" dirty="0"/>
          </a:p>
          <a:p>
            <a:pPr marL="0" indent="0">
              <a:buNone/>
            </a:pPr>
            <a:endParaRPr lang="es-MX" dirty="0"/>
          </a:p>
          <a:p>
            <a:pPr marL="0" indent="0">
              <a:buNone/>
            </a:pPr>
            <a:endParaRPr lang="es-MX" dirty="0"/>
          </a:p>
          <a:p>
            <a:pPr marL="0" indent="0">
              <a:buNone/>
            </a:pPr>
            <a:endParaRPr lang="es-MX" dirty="0"/>
          </a:p>
          <a:p>
            <a:pPr marL="0" indent="0">
              <a:buNone/>
            </a:pPr>
            <a:endParaRPr lang="es-MX" sz="1800" dirty="0"/>
          </a:p>
          <a:p>
            <a:pPr marL="0" indent="0">
              <a:buNone/>
            </a:pPr>
            <a:endParaRPr lang="es-MX" sz="1800" dirty="0"/>
          </a:p>
          <a:p>
            <a:pPr marL="0" indent="0">
              <a:buNone/>
            </a:pPr>
            <a:r>
              <a:rPr lang="es-MX" sz="1800" dirty="0"/>
              <a:t>Corte de oblea modelada de 0,8 mm a 3,5 m / min con láser de fibra de 200 W.</a:t>
            </a:r>
          </a:p>
          <a:p>
            <a:endParaRPr lang="es-MX" dirty="0"/>
          </a:p>
        </p:txBody>
      </p:sp>
      <p:pic>
        <p:nvPicPr>
          <p:cNvPr id="9" name="Imagen 8">
            <a:extLst>
              <a:ext uri="{FF2B5EF4-FFF2-40B4-BE49-F238E27FC236}">
                <a16:creationId xmlns:a16="http://schemas.microsoft.com/office/drawing/2014/main" id="{B5881805-7030-43DD-8445-DDBD79861E3F}"/>
              </a:ext>
            </a:extLst>
          </p:cNvPr>
          <p:cNvPicPr>
            <a:picLocks noChangeAspect="1"/>
          </p:cNvPicPr>
          <p:nvPr/>
        </p:nvPicPr>
        <p:blipFill>
          <a:blip r:embed="rId2"/>
          <a:stretch>
            <a:fillRect/>
          </a:stretch>
        </p:blipFill>
        <p:spPr>
          <a:xfrm>
            <a:off x="2409811" y="1574583"/>
            <a:ext cx="2858343" cy="2880000"/>
          </a:xfrm>
          <a:prstGeom prst="rect">
            <a:avLst/>
          </a:prstGeom>
        </p:spPr>
      </p:pic>
      <p:pic>
        <p:nvPicPr>
          <p:cNvPr id="10" name="Imagen 9">
            <a:extLst>
              <a:ext uri="{FF2B5EF4-FFF2-40B4-BE49-F238E27FC236}">
                <a16:creationId xmlns:a16="http://schemas.microsoft.com/office/drawing/2014/main" id="{6D1BF0A1-6BF1-4AD0-81FB-13470057B839}"/>
              </a:ext>
            </a:extLst>
          </p:cNvPr>
          <p:cNvPicPr>
            <a:picLocks noChangeAspect="1"/>
          </p:cNvPicPr>
          <p:nvPr/>
        </p:nvPicPr>
        <p:blipFill>
          <a:blip r:embed="rId3"/>
          <a:stretch>
            <a:fillRect/>
          </a:stretch>
        </p:blipFill>
        <p:spPr>
          <a:xfrm>
            <a:off x="7484206" y="1574583"/>
            <a:ext cx="2913106" cy="2880000"/>
          </a:xfrm>
          <a:prstGeom prst="rect">
            <a:avLst/>
          </a:prstGeom>
        </p:spPr>
      </p:pic>
      <p:sp>
        <p:nvSpPr>
          <p:cNvPr id="2" name="Marcador de número de diapositiva 1">
            <a:extLst>
              <a:ext uri="{FF2B5EF4-FFF2-40B4-BE49-F238E27FC236}">
                <a16:creationId xmlns:a16="http://schemas.microsoft.com/office/drawing/2014/main" id="{39E02CD0-C365-4079-B766-ADCE3DC0393F}"/>
              </a:ext>
            </a:extLst>
          </p:cNvPr>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1925960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dPOWER PRISM 3kW Cutting 20mm Mild Steel">
            <a:hlinkClick r:id="" action="ppaction://media"/>
            <a:extLst>
              <a:ext uri="{FF2B5EF4-FFF2-40B4-BE49-F238E27FC236}">
                <a16:creationId xmlns:a16="http://schemas.microsoft.com/office/drawing/2014/main" id="{B7C2928B-DBEF-4E82-BA2A-07610C697330}"/>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148978" y="798973"/>
            <a:ext cx="7894043" cy="4440527"/>
          </a:xfrm>
        </p:spPr>
      </p:pic>
      <p:sp>
        <p:nvSpPr>
          <p:cNvPr id="7" name="Marcador de número de diapositiva 6">
            <a:extLst>
              <a:ext uri="{FF2B5EF4-FFF2-40B4-BE49-F238E27FC236}">
                <a16:creationId xmlns:a16="http://schemas.microsoft.com/office/drawing/2014/main" id="{C3BAFB36-01C7-4378-9A9F-11A406AB43A9}"/>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353093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19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E6C08F-620D-4CA0-8D0C-DA42FBEEAF6B}"/>
              </a:ext>
            </a:extLst>
          </p:cNvPr>
          <p:cNvSpPr>
            <a:spLocks noGrp="1"/>
          </p:cNvSpPr>
          <p:nvPr>
            <p:ph type="title"/>
          </p:nvPr>
        </p:nvSpPr>
        <p:spPr/>
        <p:txBody>
          <a:bodyPr/>
          <a:lstStyle/>
          <a:p>
            <a:r>
              <a:rPr lang="es-ES" dirty="0" err="1"/>
              <a:t>Bibliografia</a:t>
            </a:r>
            <a:r>
              <a:rPr lang="es-ES" dirty="0"/>
              <a:t> </a:t>
            </a:r>
            <a:endParaRPr lang="es-MX" dirty="0"/>
          </a:p>
        </p:txBody>
      </p:sp>
      <p:sp>
        <p:nvSpPr>
          <p:cNvPr id="3" name="Marcador de contenido 2">
            <a:extLst>
              <a:ext uri="{FF2B5EF4-FFF2-40B4-BE49-F238E27FC236}">
                <a16:creationId xmlns:a16="http://schemas.microsoft.com/office/drawing/2014/main" id="{DD06FB8E-C35E-4C2A-8D23-4A8BE4F1BBA0}"/>
              </a:ext>
            </a:extLst>
          </p:cNvPr>
          <p:cNvSpPr>
            <a:spLocks noGrp="1"/>
          </p:cNvSpPr>
          <p:nvPr>
            <p:ph idx="1"/>
          </p:nvPr>
        </p:nvSpPr>
        <p:spPr/>
        <p:txBody>
          <a:bodyPr/>
          <a:lstStyle/>
          <a:p>
            <a:pPr marL="0" indent="0">
              <a:buNone/>
            </a:pPr>
            <a:r>
              <a:rPr lang="es-MX" dirty="0"/>
              <a:t>http://www.spilasers.com/application-cutting/fiber-laser-cutting-of-silicon/</a:t>
            </a:r>
          </a:p>
          <a:p>
            <a:pPr marL="0" indent="0">
              <a:buNone/>
            </a:pPr>
            <a:r>
              <a:rPr lang="es-MX" dirty="0"/>
              <a:t>http://www.spilasers.com/wp-content/uploads/2016/10/SM-S00219-Rev-J-G4-Datasheet_1017.pdf</a:t>
            </a:r>
          </a:p>
          <a:p>
            <a:pPr marL="0" indent="0">
              <a:buNone/>
            </a:pPr>
            <a:endParaRPr lang="es-MX" dirty="0"/>
          </a:p>
        </p:txBody>
      </p:sp>
      <p:sp>
        <p:nvSpPr>
          <p:cNvPr id="4" name="Marcador de número de diapositiva 3">
            <a:extLst>
              <a:ext uri="{FF2B5EF4-FFF2-40B4-BE49-F238E27FC236}">
                <a16:creationId xmlns:a16="http://schemas.microsoft.com/office/drawing/2014/main" id="{AB7C3980-5EC8-48F7-BFB5-A0E43EACBF36}"/>
              </a:ext>
            </a:extLst>
          </p:cNvPr>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3862742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1EAA01-5C33-4804-A7AB-9268041D7868}"/>
              </a:ext>
            </a:extLst>
          </p:cNvPr>
          <p:cNvSpPr>
            <a:spLocks noGrp="1"/>
          </p:cNvSpPr>
          <p:nvPr>
            <p:ph type="title"/>
          </p:nvPr>
        </p:nvSpPr>
        <p:spPr/>
        <p:txBody>
          <a:bodyPr/>
          <a:lstStyle/>
          <a:p>
            <a:r>
              <a:rPr lang="es-MX" cap="all" dirty="0"/>
              <a:t>Corte de silicio</a:t>
            </a:r>
            <a:br>
              <a:rPr lang="es-MX" dirty="0"/>
            </a:br>
            <a:endParaRPr lang="es-MX" dirty="0"/>
          </a:p>
        </p:txBody>
      </p:sp>
      <p:sp>
        <p:nvSpPr>
          <p:cNvPr id="3" name="Marcador de contenido 2">
            <a:extLst>
              <a:ext uri="{FF2B5EF4-FFF2-40B4-BE49-F238E27FC236}">
                <a16:creationId xmlns:a16="http://schemas.microsoft.com/office/drawing/2014/main" id="{E17175DA-DC35-436D-943B-7031DB140457}"/>
              </a:ext>
            </a:extLst>
          </p:cNvPr>
          <p:cNvSpPr>
            <a:spLocks noGrp="1"/>
          </p:cNvSpPr>
          <p:nvPr>
            <p:ph idx="1"/>
          </p:nvPr>
        </p:nvSpPr>
        <p:spPr>
          <a:xfrm>
            <a:off x="1534696" y="1510762"/>
            <a:ext cx="9520158" cy="3450613"/>
          </a:xfrm>
        </p:spPr>
        <p:txBody>
          <a:bodyPr>
            <a:normAutofit/>
          </a:bodyPr>
          <a:lstStyle/>
          <a:p>
            <a:pPr marL="0" indent="0" algn="just">
              <a:buNone/>
            </a:pPr>
            <a:r>
              <a:rPr lang="es-MX" dirty="0"/>
              <a:t>El silicio se utiliza en una serie de industrias incluidas; celdas solares, microelectrónica, </a:t>
            </a:r>
            <a:r>
              <a:rPr lang="es-MX" dirty="0" err="1"/>
              <a:t>micromecanizado</a:t>
            </a:r>
            <a:r>
              <a:rPr lang="es-MX" dirty="0"/>
              <a:t> y fabricación de semiconductores. En el la gran mayoría de las aplicaciones, el silicio se usa en forma de obleas que pueden recubrirse con compuestos tales como Nitruro de silicio o óxido de silicio para mejorar las propiedades útiles de los materiales.</a:t>
            </a:r>
          </a:p>
        </p:txBody>
      </p:sp>
      <p:sp>
        <p:nvSpPr>
          <p:cNvPr id="4" name="Marcador de número de diapositiva 3">
            <a:extLst>
              <a:ext uri="{FF2B5EF4-FFF2-40B4-BE49-F238E27FC236}">
                <a16:creationId xmlns:a16="http://schemas.microsoft.com/office/drawing/2014/main" id="{FBBE8AB8-6E68-4176-9B1F-A37F6DDBA151}"/>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2555840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635295-22B3-4DA9-BC80-4464DD57329F}"/>
              </a:ext>
            </a:extLst>
          </p:cNvPr>
          <p:cNvSpPr>
            <a:spLocks noGrp="1"/>
          </p:cNvSpPr>
          <p:nvPr>
            <p:ph type="title"/>
          </p:nvPr>
        </p:nvSpPr>
        <p:spPr/>
        <p:txBody>
          <a:bodyPr/>
          <a:lstStyle/>
          <a:p>
            <a:r>
              <a:rPr lang="es-MX" cap="all" dirty="0"/>
              <a:t> </a:t>
            </a:r>
            <a:br>
              <a:rPr lang="es-MX" dirty="0"/>
            </a:br>
            <a:endParaRPr lang="es-MX" dirty="0"/>
          </a:p>
        </p:txBody>
      </p:sp>
      <p:sp>
        <p:nvSpPr>
          <p:cNvPr id="3" name="Marcador de contenido 2">
            <a:extLst>
              <a:ext uri="{FF2B5EF4-FFF2-40B4-BE49-F238E27FC236}">
                <a16:creationId xmlns:a16="http://schemas.microsoft.com/office/drawing/2014/main" id="{1D6C6134-6862-4133-96BE-69DC56FEA55D}"/>
              </a:ext>
            </a:extLst>
          </p:cNvPr>
          <p:cNvSpPr>
            <a:spLocks noGrp="1"/>
          </p:cNvSpPr>
          <p:nvPr>
            <p:ph idx="1"/>
          </p:nvPr>
        </p:nvSpPr>
        <p:spPr>
          <a:xfrm>
            <a:off x="1534696" y="1475396"/>
            <a:ext cx="9520158" cy="3450613"/>
          </a:xfrm>
        </p:spPr>
        <p:txBody>
          <a:bodyPr>
            <a:normAutofit/>
          </a:bodyPr>
          <a:lstStyle/>
          <a:p>
            <a:pPr marL="0" indent="0">
              <a:buNone/>
            </a:pPr>
            <a:r>
              <a:rPr lang="es-MX" dirty="0"/>
              <a:t>Tradicionalmente las obleas de silicio han sido cortadas con sierras de diamante, ocasionalmente usando un proceso de rotura y rotulación, que tienen la limitación de que solo pueden cortar líneas rectas y sufrir astillamiento de bordes, además son lentos y costosos de operar</a:t>
            </a:r>
          </a:p>
        </p:txBody>
      </p:sp>
      <p:pic>
        <p:nvPicPr>
          <p:cNvPr id="4" name="Imagen 3">
            <a:extLst>
              <a:ext uri="{FF2B5EF4-FFF2-40B4-BE49-F238E27FC236}">
                <a16:creationId xmlns:a16="http://schemas.microsoft.com/office/drawing/2014/main" id="{F94EBBD8-E632-48E3-8967-3C92A5171EC6}"/>
              </a:ext>
            </a:extLst>
          </p:cNvPr>
          <p:cNvPicPr>
            <a:picLocks noChangeAspect="1"/>
          </p:cNvPicPr>
          <p:nvPr/>
        </p:nvPicPr>
        <p:blipFill>
          <a:blip r:embed="rId2"/>
          <a:stretch>
            <a:fillRect/>
          </a:stretch>
        </p:blipFill>
        <p:spPr>
          <a:xfrm>
            <a:off x="3339409" y="3036479"/>
            <a:ext cx="2427511" cy="2196000"/>
          </a:xfrm>
          <a:prstGeom prst="rect">
            <a:avLst/>
          </a:prstGeom>
        </p:spPr>
      </p:pic>
      <p:pic>
        <p:nvPicPr>
          <p:cNvPr id="5" name="Imagen 4">
            <a:extLst>
              <a:ext uri="{FF2B5EF4-FFF2-40B4-BE49-F238E27FC236}">
                <a16:creationId xmlns:a16="http://schemas.microsoft.com/office/drawing/2014/main" id="{C6935556-0BCF-477E-B01C-F66CC1D6F12A}"/>
              </a:ext>
            </a:extLst>
          </p:cNvPr>
          <p:cNvPicPr>
            <a:picLocks noChangeAspect="1"/>
          </p:cNvPicPr>
          <p:nvPr/>
        </p:nvPicPr>
        <p:blipFill>
          <a:blip r:embed="rId3"/>
          <a:stretch>
            <a:fillRect/>
          </a:stretch>
        </p:blipFill>
        <p:spPr>
          <a:xfrm>
            <a:off x="6907405" y="3200702"/>
            <a:ext cx="2119554" cy="1440000"/>
          </a:xfrm>
          <a:prstGeom prst="rect">
            <a:avLst/>
          </a:prstGeom>
        </p:spPr>
      </p:pic>
      <p:sp>
        <p:nvSpPr>
          <p:cNvPr id="6" name="Marcador de número de diapositiva 5">
            <a:extLst>
              <a:ext uri="{FF2B5EF4-FFF2-40B4-BE49-F238E27FC236}">
                <a16:creationId xmlns:a16="http://schemas.microsoft.com/office/drawing/2014/main" id="{90EDB322-3DED-44FA-A5CA-7CED34A56099}"/>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1913264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1CC9-81B0-4416-BE54-58F70D63739E}"/>
              </a:ext>
            </a:extLst>
          </p:cNvPr>
          <p:cNvSpPr>
            <a:spLocks noGrp="1"/>
          </p:cNvSpPr>
          <p:nvPr>
            <p:ph type="title"/>
          </p:nvPr>
        </p:nvSpPr>
        <p:spPr/>
        <p:txBody>
          <a:bodyPr/>
          <a:lstStyle/>
          <a:p>
            <a:r>
              <a:rPr lang="es-MX" cap="all" dirty="0" err="1"/>
              <a:t>redENERGY</a:t>
            </a:r>
            <a:r>
              <a:rPr lang="es-MX" cap="all" dirty="0"/>
              <a:t> G4 </a:t>
            </a:r>
            <a:r>
              <a:rPr lang="es-MX" cap="all" dirty="0" err="1"/>
              <a:t>Pulsed</a:t>
            </a:r>
            <a:r>
              <a:rPr lang="es-MX" cap="all" dirty="0"/>
              <a:t> Laser</a:t>
            </a:r>
            <a:br>
              <a:rPr lang="es-MX" dirty="0"/>
            </a:br>
            <a:endParaRPr lang="es-MX" dirty="0"/>
          </a:p>
        </p:txBody>
      </p:sp>
      <p:sp>
        <p:nvSpPr>
          <p:cNvPr id="3" name="Marcador de contenido 2">
            <a:extLst>
              <a:ext uri="{FF2B5EF4-FFF2-40B4-BE49-F238E27FC236}">
                <a16:creationId xmlns:a16="http://schemas.microsoft.com/office/drawing/2014/main" id="{182900E6-40A9-44B5-BBFF-D36B9DE3E2EF}"/>
              </a:ext>
            </a:extLst>
          </p:cNvPr>
          <p:cNvSpPr>
            <a:spLocks noGrp="1"/>
          </p:cNvSpPr>
          <p:nvPr>
            <p:ph idx="1"/>
          </p:nvPr>
        </p:nvSpPr>
        <p:spPr>
          <a:xfrm>
            <a:off x="1534696" y="1703693"/>
            <a:ext cx="9520158" cy="3450613"/>
          </a:xfrm>
        </p:spPr>
        <p:txBody>
          <a:bodyPr>
            <a:normAutofit/>
          </a:bodyPr>
          <a:lstStyle/>
          <a:p>
            <a:pPr marL="0" indent="0" algn="just">
              <a:buNone/>
            </a:pPr>
            <a:r>
              <a:rPr lang="es-MX" dirty="0"/>
              <a:t>El G4 30W RM-Z de SPI elimina muchos de estos problemas y es capaz de producir cortes de alta calidad en un corto plazo tiempo de procesamiento. El uso de láseres de fibra con una técnica de corte basada en el escáner de múltiples pasos permite el corte de formas y el procesamiento de muchos tipos de silicio debido a la flexibilidad de la plataforma G4.</a:t>
            </a:r>
          </a:p>
          <a:p>
            <a:endParaRPr lang="es-MX" dirty="0"/>
          </a:p>
        </p:txBody>
      </p:sp>
      <p:pic>
        <p:nvPicPr>
          <p:cNvPr id="4" name="Imagen 3">
            <a:extLst>
              <a:ext uri="{FF2B5EF4-FFF2-40B4-BE49-F238E27FC236}">
                <a16:creationId xmlns:a16="http://schemas.microsoft.com/office/drawing/2014/main" id="{0A782442-5351-4166-9303-4268AEAF2C50}"/>
              </a:ext>
            </a:extLst>
          </p:cNvPr>
          <p:cNvPicPr>
            <a:picLocks noChangeAspect="1"/>
          </p:cNvPicPr>
          <p:nvPr/>
        </p:nvPicPr>
        <p:blipFill>
          <a:blip r:embed="rId2"/>
          <a:stretch>
            <a:fillRect/>
          </a:stretch>
        </p:blipFill>
        <p:spPr>
          <a:xfrm>
            <a:off x="4561225" y="3677931"/>
            <a:ext cx="3467100" cy="1476375"/>
          </a:xfrm>
          <a:prstGeom prst="rect">
            <a:avLst/>
          </a:prstGeom>
        </p:spPr>
      </p:pic>
      <p:sp>
        <p:nvSpPr>
          <p:cNvPr id="5" name="Marcador de número de diapositiva 4">
            <a:extLst>
              <a:ext uri="{FF2B5EF4-FFF2-40B4-BE49-F238E27FC236}">
                <a16:creationId xmlns:a16="http://schemas.microsoft.com/office/drawing/2014/main" id="{212A15DB-2310-459A-895E-D4912066B703}"/>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3527388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9DAA12-0ED8-4D9B-9211-43741F3C91F3}"/>
              </a:ext>
            </a:extLst>
          </p:cNvPr>
          <p:cNvSpPr>
            <a:spLocks noGrp="1"/>
          </p:cNvSpPr>
          <p:nvPr>
            <p:ph type="title"/>
          </p:nvPr>
        </p:nvSpPr>
        <p:spPr>
          <a:xfrm>
            <a:off x="1534696" y="319605"/>
            <a:ext cx="9520158" cy="1049235"/>
          </a:xfrm>
        </p:spPr>
        <p:txBody>
          <a:bodyPr/>
          <a:lstStyle/>
          <a:p>
            <a:r>
              <a:rPr lang="es-MX" dirty="0" err="1"/>
              <a:t>PulseTune</a:t>
            </a:r>
            <a:endParaRPr lang="es-MX" dirty="0"/>
          </a:p>
        </p:txBody>
      </p:sp>
      <p:sp>
        <p:nvSpPr>
          <p:cNvPr id="3" name="Marcador de contenido 2">
            <a:extLst>
              <a:ext uri="{FF2B5EF4-FFF2-40B4-BE49-F238E27FC236}">
                <a16:creationId xmlns:a16="http://schemas.microsoft.com/office/drawing/2014/main" id="{DFBC0019-AB1E-4791-A780-8E8E6736D1B7}"/>
              </a:ext>
            </a:extLst>
          </p:cNvPr>
          <p:cNvSpPr>
            <a:spLocks noGrp="1"/>
          </p:cNvSpPr>
          <p:nvPr>
            <p:ph idx="1"/>
          </p:nvPr>
        </p:nvSpPr>
        <p:spPr>
          <a:xfrm>
            <a:off x="1534696" y="1239879"/>
            <a:ext cx="9520158" cy="3450613"/>
          </a:xfrm>
        </p:spPr>
        <p:txBody>
          <a:bodyPr/>
          <a:lstStyle/>
          <a:p>
            <a:pPr marL="0" indent="0">
              <a:buNone/>
            </a:pPr>
            <a:r>
              <a:rPr lang="es-MX" dirty="0"/>
              <a:t>La tecnología </a:t>
            </a:r>
            <a:r>
              <a:rPr lang="es-MX" dirty="0" err="1"/>
              <a:t>PulseTune</a:t>
            </a:r>
            <a:r>
              <a:rPr lang="es-MX" dirty="0"/>
              <a:t> proporciona la capacidad de seleccionar formas de onda, ofreciendo duraciones de pulso desde 3 </a:t>
            </a:r>
            <a:r>
              <a:rPr lang="es-MX" dirty="0" err="1"/>
              <a:t>ns</a:t>
            </a:r>
            <a:r>
              <a:rPr lang="es-MX" dirty="0"/>
              <a:t> - 2000 </a:t>
            </a:r>
            <a:r>
              <a:rPr lang="es-MX" dirty="0" err="1"/>
              <a:t>ns</a:t>
            </a:r>
            <a:r>
              <a:rPr lang="es-MX" dirty="0"/>
              <a:t>. Cada forma de onda de pulso está diseñada para una potencia máxima de pico y energía de pulso a una frecuencia de repetición de pulso optimizada.</a:t>
            </a:r>
          </a:p>
        </p:txBody>
      </p:sp>
      <p:pic>
        <p:nvPicPr>
          <p:cNvPr id="4" name="Imagen 3">
            <a:extLst>
              <a:ext uri="{FF2B5EF4-FFF2-40B4-BE49-F238E27FC236}">
                <a16:creationId xmlns:a16="http://schemas.microsoft.com/office/drawing/2014/main" id="{2AE16881-F685-4EB3-8174-E869B8A39AB7}"/>
              </a:ext>
            </a:extLst>
          </p:cNvPr>
          <p:cNvPicPr>
            <a:picLocks noChangeAspect="1"/>
          </p:cNvPicPr>
          <p:nvPr/>
        </p:nvPicPr>
        <p:blipFill>
          <a:blip r:embed="rId2"/>
          <a:stretch>
            <a:fillRect/>
          </a:stretch>
        </p:blipFill>
        <p:spPr>
          <a:xfrm>
            <a:off x="4212318" y="2965185"/>
            <a:ext cx="3448050" cy="2438400"/>
          </a:xfrm>
          <a:prstGeom prst="rect">
            <a:avLst/>
          </a:prstGeom>
        </p:spPr>
      </p:pic>
      <p:sp>
        <p:nvSpPr>
          <p:cNvPr id="5" name="Marcador de número de diapositiva 4">
            <a:extLst>
              <a:ext uri="{FF2B5EF4-FFF2-40B4-BE49-F238E27FC236}">
                <a16:creationId xmlns:a16="http://schemas.microsoft.com/office/drawing/2014/main" id="{937F5564-14C8-4A53-8049-7F632B210621}"/>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480399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7CE546-A2EB-432B-AB1D-0A20B7FCBBE4}"/>
              </a:ext>
            </a:extLst>
          </p:cNvPr>
          <p:cNvSpPr>
            <a:spLocks noGrp="1"/>
          </p:cNvSpPr>
          <p:nvPr>
            <p:ph type="title"/>
          </p:nvPr>
        </p:nvSpPr>
        <p:spPr/>
        <p:txBody>
          <a:bodyPr/>
          <a:lstStyle/>
          <a:p>
            <a:r>
              <a:rPr lang="es-MX" dirty="0"/>
              <a:t>Opciones de calidad de haz</a:t>
            </a:r>
            <a:br>
              <a:rPr lang="es-MX" dirty="0"/>
            </a:br>
            <a:endParaRPr lang="es-MX" dirty="0"/>
          </a:p>
        </p:txBody>
      </p:sp>
      <p:sp>
        <p:nvSpPr>
          <p:cNvPr id="3" name="Marcador de contenido 2">
            <a:extLst>
              <a:ext uri="{FF2B5EF4-FFF2-40B4-BE49-F238E27FC236}">
                <a16:creationId xmlns:a16="http://schemas.microsoft.com/office/drawing/2014/main" id="{0B2EA880-AFBB-41E1-B964-BC06C6BD868A}"/>
              </a:ext>
            </a:extLst>
          </p:cNvPr>
          <p:cNvSpPr>
            <a:spLocks noGrp="1"/>
          </p:cNvSpPr>
          <p:nvPr>
            <p:ph idx="1"/>
          </p:nvPr>
        </p:nvSpPr>
        <p:spPr>
          <a:xfrm>
            <a:off x="1534696" y="1468583"/>
            <a:ext cx="9520158" cy="3595976"/>
          </a:xfrm>
        </p:spPr>
        <p:txBody>
          <a:bodyPr>
            <a:normAutofit lnSpcReduction="10000"/>
          </a:bodyPr>
          <a:lstStyle/>
          <a:p>
            <a:pPr marL="0" indent="0" algn="just">
              <a:buNone/>
            </a:pPr>
            <a:r>
              <a:rPr lang="es-MX" sz="1600" dirty="0"/>
              <a:t>Tipo S - Modo simple (M</a:t>
            </a:r>
            <a:r>
              <a:rPr lang="es-MX" sz="1600" baseline="30000" dirty="0"/>
              <a:t>2</a:t>
            </a:r>
            <a:r>
              <a:rPr lang="es-MX" sz="1600" dirty="0"/>
              <a:t> &lt;1.3) Genera un tamaño de punto muy fino &lt;20 micras con alta estabilidad de potencia. </a:t>
            </a:r>
          </a:p>
          <a:p>
            <a:pPr marL="0" indent="0" algn="just">
              <a:buNone/>
            </a:pPr>
            <a:r>
              <a:rPr lang="es-MX" sz="1600" dirty="0"/>
              <a:t>Tipo Z - Propósito general - (M</a:t>
            </a:r>
            <a:r>
              <a:rPr lang="es-MX" sz="1600" baseline="30000" dirty="0"/>
              <a:t>2</a:t>
            </a:r>
            <a:r>
              <a:rPr lang="es-MX" sz="1600" dirty="0"/>
              <a:t> &lt;1.6) Ofrece mayor potencia de pico y energía de pulso con solo un pequeño aumento en el tamaño del punto.</a:t>
            </a:r>
          </a:p>
          <a:p>
            <a:pPr marL="0" indent="0" algn="just">
              <a:buNone/>
            </a:pPr>
            <a:r>
              <a:rPr lang="es-MX" sz="1600" dirty="0"/>
              <a:t>Tipo L - Modo bajo (M</a:t>
            </a:r>
            <a:r>
              <a:rPr lang="es-MX" sz="1600" baseline="30000" dirty="0"/>
              <a:t>2</a:t>
            </a:r>
            <a:r>
              <a:rPr lang="es-MX" sz="1600" dirty="0"/>
              <a:t> 1.6 - 2.0) Las aplicaciones de marcado generales ofrecen puntos y características ligeramente más grandes que son más apropiados para hacer que las marcas sean visibles a simple vista.</a:t>
            </a:r>
          </a:p>
          <a:p>
            <a:pPr marL="0" indent="0" algn="just">
              <a:buNone/>
            </a:pPr>
            <a:r>
              <a:rPr lang="es-MX" sz="1600" dirty="0"/>
              <a:t>Tipo H - Modo alto (M</a:t>
            </a:r>
            <a:r>
              <a:rPr lang="es-MX" sz="1600" baseline="30000" dirty="0"/>
              <a:t>2</a:t>
            </a:r>
            <a:r>
              <a:rPr lang="es-MX" sz="1600" dirty="0"/>
              <a:t> 2.5 - 3.5) Ofrece energías de pulso más altas, picos de potencia e incluso puntos más grandes, ideales para líneas anchas, aplicaciones tipo fuente rellenas y cobertura de área amplia.</a:t>
            </a:r>
          </a:p>
          <a:p>
            <a:pPr marL="0" indent="0" algn="just">
              <a:buNone/>
            </a:pPr>
            <a:r>
              <a:rPr lang="es-MX" sz="1600" dirty="0"/>
              <a:t>Tipo M - Multimodo (M</a:t>
            </a:r>
            <a:r>
              <a:rPr lang="es-MX" sz="1600" baseline="30000" dirty="0"/>
              <a:t>2</a:t>
            </a:r>
            <a:r>
              <a:rPr lang="es-MX" sz="1600" dirty="0"/>
              <a:t> 4.0 - 6.0) Las más altas energías de pulso y duraciones de pulso más largas son ideales para soldar y limpiar.</a:t>
            </a:r>
          </a:p>
        </p:txBody>
      </p:sp>
      <p:sp>
        <p:nvSpPr>
          <p:cNvPr id="4" name="Marcador de número de diapositiva 3">
            <a:extLst>
              <a:ext uri="{FF2B5EF4-FFF2-40B4-BE49-F238E27FC236}">
                <a16:creationId xmlns:a16="http://schemas.microsoft.com/office/drawing/2014/main" id="{8F6EA5FA-105D-4BAD-BF41-F6168662A49F}"/>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1799063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F21CC2-CB85-42C5-BFB2-915CEF480F2F}"/>
              </a:ext>
            </a:extLst>
          </p:cNvPr>
          <p:cNvSpPr>
            <a:spLocks noGrp="1"/>
          </p:cNvSpPr>
          <p:nvPr>
            <p:ph type="title"/>
          </p:nvPr>
        </p:nvSpPr>
        <p:spPr>
          <a:xfrm>
            <a:off x="1534696" y="291894"/>
            <a:ext cx="9520158" cy="1049235"/>
          </a:xfrm>
        </p:spPr>
        <p:txBody>
          <a:bodyPr/>
          <a:lstStyle/>
          <a:p>
            <a:r>
              <a:rPr lang="es-MX" dirty="0"/>
              <a:t>Funcionalidad de </a:t>
            </a:r>
            <a:r>
              <a:rPr lang="es-MX" dirty="0" err="1"/>
              <a:t>PulseTune</a:t>
            </a:r>
            <a:endParaRPr lang="es-MX" dirty="0"/>
          </a:p>
        </p:txBody>
      </p:sp>
      <p:sp>
        <p:nvSpPr>
          <p:cNvPr id="3" name="Marcador de contenido 2">
            <a:extLst>
              <a:ext uri="{FF2B5EF4-FFF2-40B4-BE49-F238E27FC236}">
                <a16:creationId xmlns:a16="http://schemas.microsoft.com/office/drawing/2014/main" id="{27061A67-A313-4198-9833-DD683D22354B}"/>
              </a:ext>
            </a:extLst>
          </p:cNvPr>
          <p:cNvSpPr>
            <a:spLocks noGrp="1"/>
          </p:cNvSpPr>
          <p:nvPr>
            <p:ph idx="1"/>
          </p:nvPr>
        </p:nvSpPr>
        <p:spPr>
          <a:xfrm>
            <a:off x="1534696" y="1661168"/>
            <a:ext cx="9520158" cy="3535664"/>
          </a:xfrm>
        </p:spPr>
        <p:txBody>
          <a:bodyPr>
            <a:normAutofit fontScale="92500" lnSpcReduction="10000"/>
          </a:bodyPr>
          <a:lstStyle/>
          <a:p>
            <a:pPr marL="0" indent="0" algn="just">
              <a:buNone/>
            </a:pPr>
            <a:r>
              <a:rPr lang="es-MX" dirty="0"/>
              <a:t>Brinda a los usuarios un mayor control de las condiciones del pulso, lo que proporciona un aumento de la energía del pulso, la potencia máxima y la frecuencia de repetición del pulso.</a:t>
            </a:r>
          </a:p>
          <a:p>
            <a:pPr marL="0" indent="0">
              <a:buNone/>
            </a:pPr>
            <a:br>
              <a:rPr lang="es-MX" dirty="0"/>
            </a:br>
            <a:r>
              <a:rPr lang="es-MX" dirty="0"/>
              <a:t>Serie RM (modo reducido)</a:t>
            </a:r>
            <a:br>
              <a:rPr lang="es-MX" dirty="0"/>
            </a:br>
            <a:r>
              <a:rPr lang="es-MX" dirty="0"/>
              <a:t>• Frecuencias de repetición de pulsos de hasta 0,5 MHz</a:t>
            </a:r>
            <a:br>
              <a:rPr lang="es-MX" dirty="0"/>
            </a:br>
            <a:r>
              <a:rPr lang="es-MX" dirty="0"/>
              <a:t>Serie HS (alta especificación)</a:t>
            </a:r>
            <a:br>
              <a:rPr lang="es-MX" dirty="0"/>
            </a:br>
            <a:r>
              <a:rPr lang="es-MX" dirty="0"/>
              <a:t>• Frecuencias de repetición de pulsos de hasta 1 MHz</a:t>
            </a:r>
            <a:br>
              <a:rPr lang="es-MX" dirty="0"/>
            </a:br>
            <a:r>
              <a:rPr lang="es-MX" dirty="0"/>
              <a:t>Serie EP (rendimiento ampliado)</a:t>
            </a:r>
            <a:br>
              <a:rPr lang="es-MX" dirty="0"/>
            </a:br>
            <a:r>
              <a:rPr lang="es-MX" dirty="0"/>
              <a:t>• Frecuencias de repetición de pulsos de hasta 4 MHz</a:t>
            </a:r>
          </a:p>
          <a:p>
            <a:endParaRPr lang="es-MX" dirty="0"/>
          </a:p>
        </p:txBody>
      </p:sp>
      <p:sp>
        <p:nvSpPr>
          <p:cNvPr id="4" name="Marcador de número de diapositiva 3">
            <a:extLst>
              <a:ext uri="{FF2B5EF4-FFF2-40B4-BE49-F238E27FC236}">
                <a16:creationId xmlns:a16="http://schemas.microsoft.com/office/drawing/2014/main" id="{10ABE347-D532-4E04-918B-A5B1E382B022}"/>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2829126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8F5BC69B-1044-4317-A1B9-15E4A2EBF862}"/>
              </a:ext>
            </a:extLst>
          </p:cNvPr>
          <p:cNvPicPr>
            <a:picLocks noGrp="1" noChangeAspect="1"/>
          </p:cNvPicPr>
          <p:nvPr>
            <p:ph idx="1"/>
          </p:nvPr>
        </p:nvPicPr>
        <p:blipFill>
          <a:blip r:embed="rId2"/>
          <a:stretch>
            <a:fillRect/>
          </a:stretch>
        </p:blipFill>
        <p:spPr>
          <a:xfrm>
            <a:off x="2726049" y="1112498"/>
            <a:ext cx="7357630" cy="4356000"/>
          </a:xfrm>
          <a:prstGeom prst="rect">
            <a:avLst/>
          </a:prstGeom>
        </p:spPr>
      </p:pic>
      <p:sp>
        <p:nvSpPr>
          <p:cNvPr id="2" name="Marcador de número de diapositiva 1">
            <a:extLst>
              <a:ext uri="{FF2B5EF4-FFF2-40B4-BE49-F238E27FC236}">
                <a16:creationId xmlns:a16="http://schemas.microsoft.com/office/drawing/2014/main" id="{29A86EEC-FAB5-40E0-A6A7-1F2ACAA0AF29}"/>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2051421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E338F5D-27A7-47BF-804A-D823A9099BB0}"/>
              </a:ext>
            </a:extLst>
          </p:cNvPr>
          <p:cNvSpPr>
            <a:spLocks noGrp="1"/>
          </p:cNvSpPr>
          <p:nvPr>
            <p:ph type="title"/>
          </p:nvPr>
        </p:nvSpPr>
        <p:spPr/>
        <p:txBody>
          <a:bodyPr/>
          <a:lstStyle/>
          <a:p>
            <a:r>
              <a:rPr lang="es-MX" cap="all" dirty="0" err="1"/>
              <a:t>redENERGY</a:t>
            </a:r>
            <a:r>
              <a:rPr lang="es-MX" cap="all" dirty="0"/>
              <a:t> G4 </a:t>
            </a:r>
            <a:r>
              <a:rPr lang="es-MX" cap="all" dirty="0" err="1"/>
              <a:t>Pulsed</a:t>
            </a:r>
            <a:r>
              <a:rPr lang="es-MX" cap="all" dirty="0"/>
              <a:t> Laser</a:t>
            </a:r>
            <a:br>
              <a:rPr lang="es-MX" dirty="0"/>
            </a:br>
            <a:endParaRPr lang="es-MX" dirty="0"/>
          </a:p>
        </p:txBody>
      </p:sp>
      <p:sp>
        <p:nvSpPr>
          <p:cNvPr id="3" name="Marcador de contenido 2">
            <a:extLst>
              <a:ext uri="{FF2B5EF4-FFF2-40B4-BE49-F238E27FC236}">
                <a16:creationId xmlns:a16="http://schemas.microsoft.com/office/drawing/2014/main" id="{5ECFB723-5EB2-4DCD-A41E-44389AD1ED6C}"/>
              </a:ext>
            </a:extLst>
          </p:cNvPr>
          <p:cNvSpPr>
            <a:spLocks noGrp="1"/>
          </p:cNvSpPr>
          <p:nvPr>
            <p:ph sz="half" idx="1"/>
          </p:nvPr>
        </p:nvSpPr>
        <p:spPr>
          <a:xfrm>
            <a:off x="1534695" y="1560502"/>
            <a:ext cx="5712266" cy="3888520"/>
          </a:xfrm>
        </p:spPr>
        <p:txBody>
          <a:bodyPr>
            <a:normAutofit fontScale="92500" lnSpcReduction="20000"/>
          </a:bodyPr>
          <a:lstStyle/>
          <a:p>
            <a:pPr marL="0" indent="0" algn="just">
              <a:buNone/>
            </a:pPr>
            <a:r>
              <a:rPr lang="es-MX" dirty="0"/>
              <a:t>El procesamiento del silicio puede verse afectado por el tipo o la forma del material. El silicio monocristalino se procesa con una potencia máxima para lograr una alta calidad de acabado posible como se observa en la imagen. Por otro lado, con Silicio policristalino se puede recomendar el uso de duraciones de pulso más largos con  láseres G4 para cortar, perforar y grabar a la más alta calidad. El uso de duraciones de pulso más largas aumenta en gran medida la velocidad del proceso, lo que reduce agrietamiento para mejorar la calidad.</a:t>
            </a:r>
          </a:p>
          <a:p>
            <a:endParaRPr lang="es-MX" dirty="0"/>
          </a:p>
        </p:txBody>
      </p:sp>
      <p:pic>
        <p:nvPicPr>
          <p:cNvPr id="6" name="Marcador de contenido 5">
            <a:extLst>
              <a:ext uri="{FF2B5EF4-FFF2-40B4-BE49-F238E27FC236}">
                <a16:creationId xmlns:a16="http://schemas.microsoft.com/office/drawing/2014/main" id="{62AF4369-8DBA-4FD8-8CB9-FF6C415259B3}"/>
              </a:ext>
            </a:extLst>
          </p:cNvPr>
          <p:cNvPicPr>
            <a:picLocks noGrp="1" noChangeAspect="1"/>
          </p:cNvPicPr>
          <p:nvPr>
            <p:ph sz="half" idx="2"/>
          </p:nvPr>
        </p:nvPicPr>
        <p:blipFill>
          <a:blip r:embed="rId2"/>
          <a:stretch>
            <a:fillRect/>
          </a:stretch>
        </p:blipFill>
        <p:spPr>
          <a:xfrm>
            <a:off x="7874903" y="1560502"/>
            <a:ext cx="2992530" cy="3089760"/>
          </a:xfrm>
          <a:prstGeom prst="rect">
            <a:avLst/>
          </a:prstGeom>
        </p:spPr>
      </p:pic>
      <p:sp>
        <p:nvSpPr>
          <p:cNvPr id="2" name="Marcador de número de diapositiva 1">
            <a:extLst>
              <a:ext uri="{FF2B5EF4-FFF2-40B4-BE49-F238E27FC236}">
                <a16:creationId xmlns:a16="http://schemas.microsoft.com/office/drawing/2014/main" id="{95EBCF1E-9E70-4395-8494-828271B1B9F0}"/>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2659748477"/>
      </p:ext>
    </p:extLst>
  </p:cSld>
  <p:clrMapOvr>
    <a:masterClrMapping/>
  </p:clrMapOvr>
</p:sld>
</file>

<file path=ppt/theme/theme1.xml><?xml version="1.0" encoding="utf-8"?>
<a:theme xmlns:a="http://schemas.openxmlformats.org/drawingml/2006/main" name="Galería">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707</TotalTime>
  <Words>773</Words>
  <Application>Microsoft Office PowerPoint</Application>
  <PresentationFormat>Panorámica</PresentationFormat>
  <Paragraphs>61</Paragraphs>
  <Slides>16</Slides>
  <Notes>0</Notes>
  <HiddenSlides>0</HiddenSlides>
  <MMClips>3</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Calibri</vt:lpstr>
      <vt:lpstr>Palatino Linotype</vt:lpstr>
      <vt:lpstr>Galería</vt:lpstr>
      <vt:lpstr>Laser de corte de silicio</vt:lpstr>
      <vt:lpstr>Corte de silicio </vt:lpstr>
      <vt:lpstr>  </vt:lpstr>
      <vt:lpstr>redENERGY G4 Pulsed Laser </vt:lpstr>
      <vt:lpstr>PulseTune</vt:lpstr>
      <vt:lpstr>Opciones de calidad de haz </vt:lpstr>
      <vt:lpstr>Funcionalidad de PulseTune</vt:lpstr>
      <vt:lpstr>Presentación de PowerPoint</vt:lpstr>
      <vt:lpstr>redENERGY G4 Pulsed Laser </vt:lpstr>
      <vt:lpstr>Presentación de PowerPoint</vt:lpstr>
      <vt:lpstr>Presentación de PowerPoint</vt:lpstr>
      <vt:lpstr>redPOWER   </vt:lpstr>
      <vt:lpstr>Presentación de PowerPoint</vt:lpstr>
      <vt:lpstr>Presentación de PowerPoint</vt:lpstr>
      <vt:lpstr>Presentación de PowerPoint</vt:lpstr>
      <vt:lpstr>Bibliografia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JManuel Perez Corte</dc:creator>
  <cp:lastModifiedBy>JManuel Perez Corte</cp:lastModifiedBy>
  <cp:revision>28</cp:revision>
  <dcterms:created xsi:type="dcterms:W3CDTF">2018-05-04T05:17:33Z</dcterms:created>
  <dcterms:modified xsi:type="dcterms:W3CDTF">2018-05-04T19:19:22Z</dcterms:modified>
</cp:coreProperties>
</file>