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4" r:id="rId1"/>
  </p:sldMasterIdLst>
  <p:notesMasterIdLst>
    <p:notesMasterId r:id="rId33"/>
  </p:notesMasterIdLst>
  <p:handoutMasterIdLst>
    <p:handoutMasterId r:id="rId34"/>
  </p:handoutMasterIdLst>
  <p:sldIdLst>
    <p:sldId id="284" r:id="rId2"/>
    <p:sldId id="306" r:id="rId3"/>
    <p:sldId id="299" r:id="rId4"/>
    <p:sldId id="313" r:id="rId5"/>
    <p:sldId id="314" r:id="rId6"/>
    <p:sldId id="316" r:id="rId7"/>
    <p:sldId id="305" r:id="rId8"/>
    <p:sldId id="259" r:id="rId9"/>
    <p:sldId id="293" r:id="rId10"/>
    <p:sldId id="297" r:id="rId11"/>
    <p:sldId id="257" r:id="rId12"/>
    <p:sldId id="304" r:id="rId13"/>
    <p:sldId id="300" r:id="rId14"/>
    <p:sldId id="319" r:id="rId15"/>
    <p:sldId id="260" r:id="rId16"/>
    <p:sldId id="258" r:id="rId17"/>
    <p:sldId id="296" r:id="rId18"/>
    <p:sldId id="301" r:id="rId19"/>
    <p:sldId id="302" r:id="rId20"/>
    <p:sldId id="303" r:id="rId21"/>
    <p:sldId id="294" r:id="rId22"/>
    <p:sldId id="309" r:id="rId23"/>
    <p:sldId id="268" r:id="rId24"/>
    <p:sldId id="267" r:id="rId25"/>
    <p:sldId id="282" r:id="rId26"/>
    <p:sldId id="265" r:id="rId27"/>
    <p:sldId id="270" r:id="rId28"/>
    <p:sldId id="318" r:id="rId29"/>
    <p:sldId id="317" r:id="rId30"/>
    <p:sldId id="307" r:id="rId31"/>
    <p:sldId id="310" r:id="rId3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68" autoAdjust="0"/>
    <p:restoredTop sz="94660" autoAdjust="0"/>
  </p:normalViewPr>
  <p:slideViewPr>
    <p:cSldViewPr>
      <p:cViewPr varScale="1">
        <p:scale>
          <a:sx n="116" d="100"/>
          <a:sy n="116" d="100"/>
        </p:scale>
        <p:origin x="153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76"/>
    </p:cViewPr>
  </p:sorterViewPr>
  <p:notesViewPr>
    <p:cSldViewPr>
      <p:cViewPr varScale="1">
        <p:scale>
          <a:sx n="69" d="100"/>
          <a:sy n="69" d="100"/>
        </p:scale>
        <p:origin x="-19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595A2E-DCE3-455C-A2C5-F2C9FF42CF2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248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BBE984-4775-4414-A379-F68DBDB2CCA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078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75FC-0A6E-4720-8F37-5B2BCE9F875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4520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318A-A16D-446A-AF1B-87FCDE9881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564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14BB-21B6-4512-9DCA-74E112DA8E8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4279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79CC-49FA-45B5-9A98-9DF1DD92941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0936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C3B4-4946-42D2-8057-6FE213634C3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0219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487-2A5B-4B81-8B2D-DDBD8F4765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1385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3362-12AD-4D80-A294-570D30E3030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059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DA6F-8E9E-4CD4-906C-C37CD19F98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7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507B-BB69-4F21-B114-BB3F47F2405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10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86C1-66FE-43F5-A753-E83E07F3373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789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7413-B417-415B-AC53-713DC90C436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322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BDA6F-8E9E-4CD4-906C-C37CD19F98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4319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-optica.inaoep.mx/~jjbaezr/" TargetMode="External"/><Relationship Id="rId2" Type="http://schemas.openxmlformats.org/officeDocument/2006/relationships/hyperlink" Target="mailto:jjbaezr@inaoep.mx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is.rit.edu/mcsl/faq/eye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6600" dirty="0"/>
              <a:t>Colorimetría</a:t>
            </a:r>
            <a:r>
              <a:rPr lang="es-ES" dirty="0"/>
              <a:t>.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979712" y="2856706"/>
            <a:ext cx="5256213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600" dirty="0"/>
              <a:t>Dr. José Javier Báez Rojas</a:t>
            </a:r>
          </a:p>
          <a:p>
            <a:pPr algn="ctr">
              <a:spcBef>
                <a:spcPct val="50000"/>
              </a:spcBef>
            </a:pPr>
            <a:r>
              <a:rPr lang="es-ES" sz="3600" dirty="0"/>
              <a:t>Coordinación de Óptica</a:t>
            </a:r>
          </a:p>
          <a:p>
            <a:pPr algn="ctr">
              <a:spcBef>
                <a:spcPct val="50000"/>
              </a:spcBef>
            </a:pPr>
            <a:r>
              <a:rPr lang="es-ES" sz="3600" dirty="0" smtClean="0"/>
              <a:t>jjbaezr@inaoep.mx</a:t>
            </a: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7" name="Picture 5" descr="ojob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92300"/>
            <a:ext cx="9144000" cy="3913188"/>
          </a:xfrm>
          <a:prstGeom prst="rect">
            <a:avLst/>
          </a:prstGeom>
          <a:noFill/>
        </p:spPr>
      </p:pic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468313" y="260350"/>
            <a:ext cx="82073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/>
              <a:t>Elementos que participan en la formación de la imagen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ojofu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3238"/>
            <a:ext cx="9144000" cy="3640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0" name="Picture 4" descr="irisdeloj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7563" y="981075"/>
            <a:ext cx="5653087" cy="5680075"/>
          </a:xfrm>
          <a:prstGeom prst="rect">
            <a:avLst/>
          </a:prstGeom>
          <a:noFill/>
        </p:spPr>
      </p:pic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180975" y="115888"/>
            <a:ext cx="89630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400"/>
              <a:t>El color del iris, es el color de los ojos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Proceso de visión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MX"/>
              <a:t>La luz pasa por la pupila, llega a los conos y bastones de la retina. En la retina la luz causa una reacción química.</a:t>
            </a:r>
          </a:p>
          <a:p>
            <a:r>
              <a:rPr lang="es-MX">
                <a:ea typeface="MS Mincho" pitchFamily="49" charset="-128"/>
                <a:cs typeface="Times New Roman" charset="0"/>
              </a:rPr>
              <a:t>El nervio óptico conecta a los ojos con el cerebro. Entiende la reacción química y lleva un mensaje al cerebro.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36513" y="3213100"/>
            <a:ext cx="13668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MX"/>
              <a:t>f(kHz)</a:t>
            </a: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042988" y="5492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1042988" y="5492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grpSp>
        <p:nvGrpSpPr>
          <p:cNvPr id="2089" name="Group 41"/>
          <p:cNvGrpSpPr>
            <a:grpSpLocks/>
          </p:cNvGrpSpPr>
          <p:nvPr/>
        </p:nvGrpSpPr>
        <p:grpSpPr bwMode="auto">
          <a:xfrm>
            <a:off x="755650" y="1052513"/>
            <a:ext cx="8135938" cy="355600"/>
            <a:chOff x="612" y="663"/>
            <a:chExt cx="4989" cy="224"/>
          </a:xfrm>
        </p:grpSpPr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612" y="663"/>
              <a:ext cx="49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>
              <a:off x="939" y="663"/>
              <a:ext cx="0" cy="2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1617" y="663"/>
              <a:ext cx="0" cy="2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2217" y="663"/>
              <a:ext cx="0" cy="2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2819" y="663"/>
              <a:ext cx="0" cy="2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3497" y="663"/>
              <a:ext cx="0" cy="2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>
              <a:off x="4097" y="663"/>
              <a:ext cx="0" cy="2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>
              <a:off x="4699" y="663"/>
              <a:ext cx="0" cy="2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>
              <a:off x="5301" y="663"/>
              <a:ext cx="0" cy="2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34925" y="476250"/>
            <a:ext cx="1368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s-MX">
                <a:cs typeface="Times New Roman" panose="02020603050405020304" pitchFamily="18" charset="0"/>
              </a:rPr>
              <a:t>λ</a:t>
            </a:r>
            <a:r>
              <a:rPr lang="es-ES" altLang="es-MX">
                <a:cs typeface="Times New Roman" panose="02020603050405020304" pitchFamily="18" charset="0"/>
              </a:rPr>
              <a:t>(m)</a:t>
            </a:r>
            <a:endParaRPr lang="el-GR" altLang="es-MX">
              <a:cs typeface="Times New Roman" panose="02020603050405020304" pitchFamily="18" charset="0"/>
            </a:endParaRP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971550" y="549275"/>
            <a:ext cx="7921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MX"/>
              <a:t>10</a:t>
            </a:r>
            <a:r>
              <a:rPr lang="es-ES" altLang="es-MX" baseline="30000"/>
              <a:t>5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2051050" y="549275"/>
            <a:ext cx="7921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MX"/>
              <a:t>10</a:t>
            </a:r>
            <a:r>
              <a:rPr lang="es-ES" altLang="es-MX" baseline="30000"/>
              <a:t>2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132138" y="549275"/>
            <a:ext cx="1009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MX"/>
              <a:t>10</a:t>
            </a:r>
            <a:r>
              <a:rPr lang="es-ES" altLang="es-MX" baseline="30000"/>
              <a:t>-1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4067175" y="549275"/>
            <a:ext cx="1009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MX"/>
              <a:t>10</a:t>
            </a:r>
            <a:r>
              <a:rPr lang="es-ES" altLang="es-MX" baseline="30000"/>
              <a:t>-4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5148263" y="549275"/>
            <a:ext cx="1009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MX"/>
              <a:t>10</a:t>
            </a:r>
            <a:r>
              <a:rPr lang="es-ES" altLang="es-MX" baseline="30000"/>
              <a:t>-7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6156325" y="549275"/>
            <a:ext cx="1009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MX"/>
              <a:t>10</a:t>
            </a:r>
            <a:r>
              <a:rPr lang="es-ES" altLang="es-MX" baseline="30000"/>
              <a:t>-10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7162800" y="549275"/>
            <a:ext cx="1009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MX"/>
              <a:t>10</a:t>
            </a:r>
            <a:r>
              <a:rPr lang="es-ES" altLang="es-MX" baseline="30000"/>
              <a:t>-13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8134350" y="546100"/>
            <a:ext cx="1009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MX"/>
              <a:t>10</a:t>
            </a:r>
            <a:r>
              <a:rPr lang="es-ES" altLang="es-MX" baseline="30000"/>
              <a:t>-16</a:t>
            </a:r>
          </a:p>
        </p:txBody>
      </p:sp>
      <p:grpSp>
        <p:nvGrpSpPr>
          <p:cNvPr id="2110" name="Group 62"/>
          <p:cNvGrpSpPr>
            <a:grpSpLocks/>
          </p:cNvGrpSpPr>
          <p:nvPr/>
        </p:nvGrpSpPr>
        <p:grpSpPr bwMode="auto">
          <a:xfrm>
            <a:off x="755650" y="2922588"/>
            <a:ext cx="8280400" cy="866775"/>
            <a:chOff x="476" y="1841"/>
            <a:chExt cx="5216" cy="546"/>
          </a:xfrm>
        </p:grpSpPr>
        <p:grpSp>
          <p:nvGrpSpPr>
            <p:cNvPr id="2090" name="Group 42"/>
            <p:cNvGrpSpPr>
              <a:grpSpLocks/>
            </p:cNvGrpSpPr>
            <p:nvPr/>
          </p:nvGrpSpPr>
          <p:grpSpPr bwMode="auto">
            <a:xfrm>
              <a:off x="476" y="1841"/>
              <a:ext cx="5126" cy="229"/>
              <a:chOff x="612" y="1387"/>
              <a:chExt cx="4990" cy="229"/>
            </a:xfrm>
          </p:grpSpPr>
          <p:sp>
            <p:nvSpPr>
              <p:cNvPr id="2069" name="Line 21"/>
              <p:cNvSpPr>
                <a:spLocks noChangeShapeType="1"/>
              </p:cNvSpPr>
              <p:nvPr/>
            </p:nvSpPr>
            <p:spPr bwMode="auto">
              <a:xfrm rot="10800000">
                <a:off x="612" y="1616"/>
                <a:ext cx="499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auto">
              <a:xfrm rot="10800000">
                <a:off x="5302" y="1387"/>
                <a:ext cx="0" cy="2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auto">
              <a:xfrm rot="10800000">
                <a:off x="4624" y="1387"/>
                <a:ext cx="0" cy="2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auto">
              <a:xfrm rot="10800000">
                <a:off x="4024" y="1387"/>
                <a:ext cx="0" cy="2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auto">
              <a:xfrm rot="10800000">
                <a:off x="3422" y="1389"/>
                <a:ext cx="0" cy="2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auto">
              <a:xfrm rot="10800000">
                <a:off x="2744" y="1389"/>
                <a:ext cx="0" cy="2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auto">
              <a:xfrm rot="10800000">
                <a:off x="2144" y="1389"/>
                <a:ext cx="0" cy="2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auto">
              <a:xfrm rot="10800000">
                <a:off x="1540" y="1389"/>
                <a:ext cx="0" cy="2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auto">
              <a:xfrm rot="10800000">
                <a:off x="939" y="1389"/>
                <a:ext cx="0" cy="2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sp>
          <p:nvSpPr>
            <p:cNvPr id="2091" name="Text Box 43"/>
            <p:cNvSpPr txBox="1">
              <a:spLocks noChangeArrowheads="1"/>
            </p:cNvSpPr>
            <p:nvPr/>
          </p:nvSpPr>
          <p:spPr bwMode="auto">
            <a:xfrm>
              <a:off x="703" y="2022"/>
              <a:ext cx="22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altLang="es-MX"/>
                <a:t>1</a:t>
              </a:r>
            </a:p>
          </p:txBody>
        </p:sp>
        <p:sp>
          <p:nvSpPr>
            <p:cNvPr id="2092" name="Text Box 44"/>
            <p:cNvSpPr txBox="1">
              <a:spLocks noChangeArrowheads="1"/>
            </p:cNvSpPr>
            <p:nvPr/>
          </p:nvSpPr>
          <p:spPr bwMode="auto">
            <a:xfrm>
              <a:off x="1247" y="2022"/>
              <a:ext cx="59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altLang="es-MX"/>
                <a:t>10</a:t>
              </a:r>
              <a:r>
                <a:rPr lang="es-ES" altLang="es-MX" baseline="30000"/>
                <a:t>3</a:t>
              </a:r>
            </a:p>
          </p:txBody>
        </p:sp>
        <p:sp>
          <p:nvSpPr>
            <p:cNvPr id="2094" name="Text Box 46"/>
            <p:cNvSpPr txBox="1">
              <a:spLocks noChangeArrowheads="1"/>
            </p:cNvSpPr>
            <p:nvPr/>
          </p:nvSpPr>
          <p:spPr bwMode="auto">
            <a:xfrm>
              <a:off x="1882" y="2022"/>
              <a:ext cx="59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altLang="es-MX"/>
                <a:t>10</a:t>
              </a:r>
              <a:r>
                <a:rPr lang="es-ES" altLang="es-MX" baseline="30000"/>
                <a:t>6</a:t>
              </a:r>
            </a:p>
          </p:txBody>
        </p:sp>
        <p:sp>
          <p:nvSpPr>
            <p:cNvPr id="2095" name="Text Box 47"/>
            <p:cNvSpPr txBox="1">
              <a:spLocks noChangeArrowheads="1"/>
            </p:cNvSpPr>
            <p:nvPr/>
          </p:nvSpPr>
          <p:spPr bwMode="auto">
            <a:xfrm>
              <a:off x="2471" y="2022"/>
              <a:ext cx="59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altLang="es-MX"/>
                <a:t>10</a:t>
              </a:r>
              <a:r>
                <a:rPr lang="es-ES" altLang="es-MX" baseline="30000"/>
                <a:t>9</a:t>
              </a:r>
            </a:p>
          </p:txBody>
        </p:sp>
        <p:sp>
          <p:nvSpPr>
            <p:cNvPr id="2096" name="Text Box 48"/>
            <p:cNvSpPr txBox="1">
              <a:spLocks noChangeArrowheads="1"/>
            </p:cNvSpPr>
            <p:nvPr/>
          </p:nvSpPr>
          <p:spPr bwMode="auto">
            <a:xfrm>
              <a:off x="3152" y="2022"/>
              <a:ext cx="59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altLang="es-MX"/>
                <a:t>10</a:t>
              </a:r>
              <a:r>
                <a:rPr lang="es-ES" altLang="es-MX" baseline="30000"/>
                <a:t>12</a:t>
              </a:r>
            </a:p>
          </p:txBody>
        </p:sp>
        <p:sp>
          <p:nvSpPr>
            <p:cNvPr id="2097" name="Text Box 49"/>
            <p:cNvSpPr txBox="1">
              <a:spLocks noChangeArrowheads="1"/>
            </p:cNvSpPr>
            <p:nvPr/>
          </p:nvSpPr>
          <p:spPr bwMode="auto">
            <a:xfrm>
              <a:off x="3787" y="2022"/>
              <a:ext cx="59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altLang="es-MX"/>
                <a:t>10</a:t>
              </a:r>
              <a:r>
                <a:rPr lang="es-ES" altLang="es-MX" baseline="30000"/>
                <a:t>15</a:t>
              </a:r>
            </a:p>
          </p:txBody>
        </p:sp>
        <p:sp>
          <p:nvSpPr>
            <p:cNvPr id="2098" name="Text Box 50"/>
            <p:cNvSpPr txBox="1">
              <a:spLocks noChangeArrowheads="1"/>
            </p:cNvSpPr>
            <p:nvPr/>
          </p:nvSpPr>
          <p:spPr bwMode="auto">
            <a:xfrm>
              <a:off x="4422" y="2022"/>
              <a:ext cx="59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altLang="es-MX"/>
                <a:t>10</a:t>
              </a:r>
              <a:r>
                <a:rPr lang="es-ES" altLang="es-MX" baseline="30000"/>
                <a:t>18</a:t>
              </a:r>
            </a:p>
          </p:txBody>
        </p:sp>
        <p:sp>
          <p:nvSpPr>
            <p:cNvPr id="2099" name="Text Box 51"/>
            <p:cNvSpPr txBox="1">
              <a:spLocks noChangeArrowheads="1"/>
            </p:cNvSpPr>
            <p:nvPr/>
          </p:nvSpPr>
          <p:spPr bwMode="auto">
            <a:xfrm>
              <a:off x="5102" y="2022"/>
              <a:ext cx="59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altLang="es-MX"/>
                <a:t>10</a:t>
              </a:r>
              <a:r>
                <a:rPr lang="es-ES" altLang="es-MX" baseline="30000"/>
                <a:t>21</a:t>
              </a:r>
            </a:p>
          </p:txBody>
        </p:sp>
      </p:grpSp>
      <p:pic>
        <p:nvPicPr>
          <p:cNvPr id="2100" name="Picture 52" descr="espe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850" y="1052513"/>
            <a:ext cx="341313" cy="22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1258888" y="1841500"/>
            <a:ext cx="1368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MX"/>
              <a:t>Radio</a:t>
            </a: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 rot="-5400000">
            <a:off x="2536031" y="1788319"/>
            <a:ext cx="2270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MX"/>
              <a:t>Microondas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4498975" y="1841500"/>
            <a:ext cx="936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MX"/>
              <a:t>IR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5292725" y="1841500"/>
            <a:ext cx="9350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MX"/>
              <a:t>UV</a:t>
            </a: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6011863" y="1841500"/>
            <a:ext cx="86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MX"/>
              <a:t>RX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7092950" y="1841500"/>
            <a:ext cx="7921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MX"/>
              <a:t>R</a:t>
            </a:r>
            <a:r>
              <a:rPr lang="el-GR" altLang="es-MX">
                <a:cs typeface="Times New Roman" panose="02020603050405020304" pitchFamily="18" charset="0"/>
              </a:rPr>
              <a:t>γ</a:t>
            </a:r>
          </a:p>
        </p:txBody>
      </p:sp>
      <p:pic>
        <p:nvPicPr>
          <p:cNvPr id="2111" name="Picture 63" descr="vis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437063"/>
            <a:ext cx="671512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12" name="Line 64"/>
          <p:cNvSpPr>
            <a:spLocks noChangeShapeType="1"/>
          </p:cNvSpPr>
          <p:nvPr/>
        </p:nvSpPr>
        <p:spPr bwMode="auto">
          <a:xfrm flipV="1">
            <a:off x="1258888" y="3284538"/>
            <a:ext cx="3817937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113" name="Line 65"/>
          <p:cNvSpPr>
            <a:spLocks noChangeShapeType="1"/>
          </p:cNvSpPr>
          <p:nvPr/>
        </p:nvSpPr>
        <p:spPr bwMode="auto">
          <a:xfrm flipH="1" flipV="1">
            <a:off x="5364163" y="3284538"/>
            <a:ext cx="2592387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0" y="5516563"/>
            <a:ext cx="1368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s-MX">
                <a:cs typeface="Times New Roman" panose="02020603050405020304" pitchFamily="18" charset="0"/>
              </a:rPr>
              <a:t>λ</a:t>
            </a:r>
            <a:r>
              <a:rPr lang="es-ES" altLang="es-MX">
                <a:cs typeface="Times New Roman" panose="02020603050405020304" pitchFamily="18" charset="0"/>
              </a:rPr>
              <a:t>(nm)</a:t>
            </a:r>
            <a:endParaRPr lang="el-GR" altLang="es-MX">
              <a:cs typeface="Times New Roman" panose="02020603050405020304" pitchFamily="18" charset="0"/>
            </a:endParaRPr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971550" y="6018213"/>
            <a:ext cx="12969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MX"/>
              <a:t>700</a:t>
            </a: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2843213" y="6021388"/>
            <a:ext cx="12969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MX"/>
              <a:t>600</a:t>
            </a:r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5219700" y="6018213"/>
            <a:ext cx="12969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MX"/>
              <a:t>500</a:t>
            </a: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7523163" y="6018213"/>
            <a:ext cx="12969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MX"/>
              <a:t>400</a:t>
            </a:r>
          </a:p>
        </p:txBody>
      </p:sp>
    </p:spTree>
    <p:extLst>
      <p:ext uri="{BB962C8B-B14F-4D97-AF65-F5344CB8AC3E}">
        <p14:creationId xmlns:p14="http://schemas.microsoft.com/office/powerpoint/2010/main" val="2182464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>
                <a:latin typeface="Times" charset="0"/>
              </a:rPr>
              <a:t>Retina (sensores)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MX">
                <a:latin typeface="Times" charset="0"/>
              </a:rPr>
              <a:t>Conos (visión en color)</a:t>
            </a:r>
          </a:p>
          <a:p>
            <a:pPr lvl="1"/>
            <a:r>
              <a:rPr lang="es-MX">
                <a:latin typeface="Times" charset="0"/>
              </a:rPr>
              <a:t>Rojos </a:t>
            </a:r>
          </a:p>
          <a:p>
            <a:pPr lvl="1"/>
            <a:r>
              <a:rPr lang="es-MX">
                <a:latin typeface="Times" charset="0"/>
              </a:rPr>
              <a:t>Verdes</a:t>
            </a:r>
          </a:p>
          <a:p>
            <a:pPr lvl="1"/>
            <a:r>
              <a:rPr lang="es-MX">
                <a:latin typeface="Times" charset="0"/>
              </a:rPr>
              <a:t>Azules</a:t>
            </a:r>
          </a:p>
          <a:p>
            <a:r>
              <a:rPr lang="es-MX">
                <a:latin typeface="Times" charset="0"/>
              </a:rPr>
              <a:t>Bastones (bajas intensidades).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ortebas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539750"/>
            <a:ext cx="8893175" cy="5984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 descr="cones et&#10;batonne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1075"/>
            <a:ext cx="8532813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unfilt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371600"/>
            <a:ext cx="6172200" cy="5268913"/>
          </a:xfrm>
          <a:prstGeom prst="rect">
            <a:avLst/>
          </a:prstGeom>
          <a:noFill/>
        </p:spPr>
      </p:pic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1331913" y="358775"/>
            <a:ext cx="6718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3200">
                <a:ea typeface="Osaka" charset="-128"/>
              </a:rPr>
              <a:t>Un tipo de receptor (un filtro, un cono)</a:t>
            </a:r>
            <a:endParaRPr lang="es-ES" sz="3200">
              <a:ea typeface="Osaka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dosfiltr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447800"/>
            <a:ext cx="6019800" cy="5173663"/>
          </a:xfrm>
          <a:prstGeom prst="rect">
            <a:avLst/>
          </a:prstGeom>
          <a:noFill/>
        </p:spPr>
      </p:pic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1660525" y="628650"/>
            <a:ext cx="7085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3200">
                <a:ea typeface="Osaka" charset="-128"/>
              </a:rPr>
              <a:t>Dos tipos de receptores (sin superponerse)</a:t>
            </a:r>
            <a:endParaRPr lang="es-ES" sz="3200">
              <a:ea typeface="Osaka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Presentaciones y C </a:t>
            </a:r>
            <a:r>
              <a:rPr lang="es-ES" dirty="0"/>
              <a:t>V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3691607"/>
          </a:xfrm>
        </p:spPr>
        <p:txBody>
          <a:bodyPr/>
          <a:lstStyle/>
          <a:p>
            <a:r>
              <a:rPr lang="es-ES" dirty="0"/>
              <a:t>Breve historia.</a:t>
            </a:r>
          </a:p>
          <a:p>
            <a:r>
              <a:rPr lang="es-ES" dirty="0"/>
              <a:t>BUAP (Física)</a:t>
            </a:r>
          </a:p>
          <a:p>
            <a:r>
              <a:rPr lang="es-ES" dirty="0" smtClean="0"/>
              <a:t>TIT* (Maestría </a:t>
            </a:r>
            <a:r>
              <a:rPr lang="es-ES" dirty="0"/>
              <a:t>y Doctorado)</a:t>
            </a:r>
          </a:p>
          <a:p>
            <a:r>
              <a:rPr lang="es-ES" dirty="0" smtClean="0"/>
              <a:t>Visualización </a:t>
            </a:r>
            <a:r>
              <a:rPr lang="es-ES" dirty="0"/>
              <a:t>Arreglos 3D (Medicina)</a:t>
            </a:r>
          </a:p>
          <a:p>
            <a:r>
              <a:rPr lang="es-ES" dirty="0"/>
              <a:t>Color digital</a:t>
            </a:r>
          </a:p>
          <a:p>
            <a:r>
              <a:rPr lang="es-ES" dirty="0"/>
              <a:t>Imágenes </a:t>
            </a:r>
            <a:r>
              <a:rPr lang="es-ES" dirty="0" err="1"/>
              <a:t>Multiespectrales</a:t>
            </a:r>
            <a:endParaRPr lang="es-ES" dirty="0"/>
          </a:p>
          <a:p>
            <a:r>
              <a:rPr lang="es-ES" dirty="0"/>
              <a:t>Sistemas ópticos inteligentes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67544" y="5877272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*</a:t>
            </a:r>
            <a:r>
              <a:rPr lang="es-MX" dirty="0" err="1" smtClean="0"/>
              <a:t>Tokyo</a:t>
            </a:r>
            <a:r>
              <a:rPr lang="es-MX" dirty="0" smtClean="0"/>
              <a:t> </a:t>
            </a:r>
            <a:r>
              <a:rPr lang="es-MX" dirty="0" err="1" smtClean="0"/>
              <a:t>Institute</a:t>
            </a:r>
            <a:r>
              <a:rPr lang="es-MX" dirty="0" smtClean="0"/>
              <a:t> of </a:t>
            </a:r>
            <a:r>
              <a:rPr lang="es-MX" dirty="0" err="1" smtClean="0"/>
              <a:t>Technology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filtrosd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447800"/>
            <a:ext cx="5930900" cy="5095875"/>
          </a:xfrm>
          <a:prstGeom prst="rect">
            <a:avLst/>
          </a:prstGeom>
          <a:noFill/>
        </p:spPr>
      </p:pic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1752600" y="457200"/>
            <a:ext cx="5086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3200">
                <a:ea typeface="Osaka" charset="-128"/>
              </a:rPr>
              <a:t>Dos receptores (superpuestos)</a:t>
            </a:r>
            <a:endParaRPr lang="es-ES" sz="3200">
              <a:ea typeface="Osaka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4" descr="\begin{figure}&#10; \centering&#10; &#10;\includegraphics [scale = 0.5]{cones.eps}\end{figure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0"/>
            <a:ext cx="5607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91839" y="332656"/>
            <a:ext cx="39481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3200" dirty="0">
                <a:ea typeface="Osaka" charset="-128"/>
              </a:rPr>
              <a:t>Respuesta de los conos</a:t>
            </a:r>
            <a:endParaRPr lang="es-ES" sz="3200" dirty="0">
              <a:ea typeface="Osaka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4" name="Picture 4" descr="cone-sensitiv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16913" cy="6751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normtr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524000"/>
            <a:ext cx="4514850" cy="4454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anomtr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00200"/>
            <a:ext cx="4724400" cy="424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dich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5800" y="2095500"/>
            <a:ext cx="26924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905000" y="381000"/>
            <a:ext cx="586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200">
                <a:ea typeface="Osaka" charset="-128"/>
              </a:rPr>
              <a:t>Sistema aditivo de color RGB</a:t>
            </a:r>
            <a:endParaRPr lang="es-ES" sz="3200">
              <a:ea typeface="Osaka" charset="-128"/>
            </a:endParaRPr>
          </a:p>
        </p:txBody>
      </p:sp>
      <p:pic>
        <p:nvPicPr>
          <p:cNvPr id="11267" name="Picture 3" descr="3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295400"/>
            <a:ext cx="5562600" cy="4883150"/>
          </a:xfrm>
          <a:prstGeom prst="rect">
            <a:avLst/>
          </a:prstGeom>
          <a:solidFill>
            <a:srgbClr val="0066FF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olormi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143000"/>
            <a:ext cx="7064375" cy="5475288"/>
          </a:xfrm>
          <a:prstGeom prst="rect">
            <a:avLst/>
          </a:prstGeom>
          <a:noFill/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17880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3200">
                <a:ea typeface="Osaka" charset="-128"/>
              </a:rPr>
              <a:t>Sistema substractivo de color (YMCKimpresi</a:t>
            </a:r>
            <a:r>
              <a:rPr lang="es-MX" sz="3200">
                <a:latin typeface="Times"/>
                <a:ea typeface="Osaka" charset="-128"/>
              </a:rPr>
              <a:t>ó</a:t>
            </a:r>
            <a:r>
              <a:rPr lang="es-MX" sz="3200">
                <a:ea typeface="Osaka" charset="-128"/>
              </a:rPr>
              <a:t>n)</a:t>
            </a:r>
            <a:endParaRPr lang="es-ES" sz="3200">
              <a:ea typeface="Osaka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83568" y="116632"/>
            <a:ext cx="40382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¿</a:t>
            </a:r>
            <a:r>
              <a:rPr lang="es-MX" sz="3200" dirty="0" smtClean="0"/>
              <a:t>Aditivo o substractivo</a:t>
            </a:r>
            <a:r>
              <a:rPr lang="es-MX" dirty="0" smtClean="0"/>
              <a:t>?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587" y="887685"/>
            <a:ext cx="5838825" cy="57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789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Preguntas para pensar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¿Porqué al superponer los filtros sobre el proyector el color se pierde?, por ejemplo filtro rojo, sobre filtro verde.</a:t>
            </a:r>
          </a:p>
          <a:p>
            <a:r>
              <a:rPr lang="es-MX" dirty="0" smtClean="0"/>
              <a:t>¿qué  modelo explica este suceso?</a:t>
            </a:r>
          </a:p>
          <a:p>
            <a:r>
              <a:rPr lang="es-MX" dirty="0" smtClean="0"/>
              <a:t>¿Qué sucede cuando se superponen dos haces de luz? Por ejemplo rojo con verde</a:t>
            </a:r>
          </a:p>
          <a:p>
            <a:r>
              <a:rPr lang="es-MX" dirty="0" smtClean="0"/>
              <a:t>¿¿De que forma lo explico?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32305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5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s-ES" sz="4000"/>
              <a:t>Temario</a:t>
            </a:r>
          </a:p>
        </p:txBody>
      </p:sp>
      <p:sp>
        <p:nvSpPr>
          <p:cNvPr id="55306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1828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s-ES" sz="2800"/>
              <a:t>El ojo</a:t>
            </a:r>
          </a:p>
          <a:p>
            <a:pPr>
              <a:lnSpc>
                <a:spcPct val="80000"/>
              </a:lnSpc>
            </a:pPr>
            <a:r>
              <a:rPr lang="es-ES" sz="2800"/>
              <a:t>Colorimetría</a:t>
            </a:r>
          </a:p>
          <a:p>
            <a:pPr>
              <a:lnSpc>
                <a:spcPct val="80000"/>
              </a:lnSpc>
            </a:pPr>
            <a:r>
              <a:rPr lang="es-ES" sz="2800"/>
              <a:t>Color digital</a:t>
            </a:r>
          </a:p>
          <a:p>
            <a:pPr>
              <a:lnSpc>
                <a:spcPct val="80000"/>
              </a:lnSpc>
            </a:pPr>
            <a:r>
              <a:rPr lang="es-ES" sz="2800"/>
              <a:t>Imágenes multiespectrales</a:t>
            </a:r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457200" y="3443288"/>
            <a:ext cx="82296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4400">
                <a:solidFill>
                  <a:schemeClr val="tx2"/>
                </a:solidFill>
              </a:rPr>
              <a:t>Bibliografía	</a:t>
            </a: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457200" y="4768850"/>
            <a:ext cx="8229600" cy="168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ES" sz="3200"/>
              <a:t>Color Science Wyszecki &amp; Stiles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ES" sz="3200"/>
              <a:t>Acquisition and reproduction of color images Jon Y. Hardeberg.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s-E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Varios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Enviar email a: </a:t>
            </a:r>
            <a:r>
              <a:rPr lang="es-ES" dirty="0">
                <a:hlinkClick r:id="rId2"/>
              </a:rPr>
              <a:t>jjbaezr@inaoep.mx</a:t>
            </a:r>
            <a:endParaRPr lang="es-ES" dirty="0"/>
          </a:p>
          <a:p>
            <a:endParaRPr lang="es-ES" dirty="0"/>
          </a:p>
          <a:p>
            <a:r>
              <a:rPr lang="es-ES" dirty="0"/>
              <a:t>Visitar 192.100.172.100/~</a:t>
            </a:r>
            <a:r>
              <a:rPr lang="es-ES" dirty="0" err="1"/>
              <a:t>jjbaezr</a:t>
            </a:r>
            <a:endParaRPr lang="es-ES" dirty="0"/>
          </a:p>
          <a:p>
            <a:endParaRPr lang="es-ES" dirty="0"/>
          </a:p>
          <a:p>
            <a:r>
              <a:rPr lang="es-ES" dirty="0">
                <a:hlinkClick r:id="rId3"/>
              </a:rPr>
              <a:t>http://www-optica.inaoep.mx/~jjbaezr</a:t>
            </a:r>
            <a:r>
              <a:rPr lang="es-ES" dirty="0" smtClean="0">
                <a:hlinkClick r:id="rId3"/>
              </a:rPr>
              <a:t>/</a:t>
            </a:r>
            <a:endParaRPr lang="es-ES" dirty="0"/>
          </a:p>
          <a:p>
            <a:endParaRPr lang="es-ES" dirty="0" smtClean="0"/>
          </a:p>
          <a:p>
            <a:r>
              <a:rPr lang="es-ES" dirty="0" smtClean="0"/>
              <a:t>Formar un grupo de </a:t>
            </a:r>
            <a:r>
              <a:rPr lang="es-ES" dirty="0" err="1" smtClean="0"/>
              <a:t>WhatssApp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836712"/>
            <a:ext cx="79208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Tareas (</a:t>
            </a:r>
            <a:r>
              <a:rPr lang="es-ES" sz="3200" dirty="0"/>
              <a:t>escrito a mano con buena letra)</a:t>
            </a:r>
          </a:p>
          <a:p>
            <a:endParaRPr lang="es-ES" sz="32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s-ES" sz="3200" dirty="0"/>
              <a:t>¿Qué es la luz?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 sz="3200" dirty="0" smtClean="0"/>
              <a:t>Descripción del Ojo.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 sz="3200" dirty="0" smtClean="0"/>
              <a:t>Investigar como funcionan los bastones (reacciones químicas que se realizan </a:t>
            </a:r>
            <a:r>
              <a:rPr lang="es-ES" sz="3200" dirty="0" err="1" smtClean="0"/>
              <a:t>etc</a:t>
            </a:r>
            <a:r>
              <a:rPr lang="es-ES" sz="3200" dirty="0" smtClean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 sz="3200" dirty="0" smtClean="0"/>
              <a:t>Breve descripción de los padecimientos en la visión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 sz="3200" dirty="0"/>
              <a:t>En equipo conseguir tintas de </a:t>
            </a:r>
            <a:r>
              <a:rPr lang="es-ES" sz="3200" dirty="0" smtClean="0"/>
              <a:t>impresora para construir un sistema de color substractivo (ver diapositiva anterior).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Objetivo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Estudiar el funcionamiento del ojo. ¿Cual es la razón por la que vemos en color?</a:t>
            </a:r>
          </a:p>
          <a:p>
            <a:r>
              <a:rPr lang="es-MX" dirty="0" smtClean="0"/>
              <a:t>Revisar sistemas de color aditivo y substractivo.</a:t>
            </a:r>
          </a:p>
          <a:p>
            <a:r>
              <a:rPr lang="es-MX" dirty="0" smtClean="0"/>
              <a:t>Explicar fenómenos con filtros, proponer modelos matemáticos.</a:t>
            </a:r>
          </a:p>
          <a:p>
            <a:r>
              <a:rPr lang="es-MX" dirty="0" smtClean="0"/>
              <a:t>Asignar un valor numérico a un color.</a:t>
            </a:r>
          </a:p>
          <a:p>
            <a:r>
              <a:rPr lang="es-MX" dirty="0" smtClean="0"/>
              <a:t>Revisar sistemas de color basados en tono saturación e intensidad.</a:t>
            </a:r>
          </a:p>
          <a:p>
            <a:r>
              <a:rPr lang="es-MX" dirty="0" smtClean="0"/>
              <a:t>Color Digital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684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Evaluación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Tareas. Las tareas se entregan escritas a mano. (15%)</a:t>
            </a:r>
          </a:p>
          <a:p>
            <a:r>
              <a:rPr lang="es-MX" dirty="0" smtClean="0"/>
              <a:t>Examen final (60%)</a:t>
            </a:r>
          </a:p>
          <a:p>
            <a:r>
              <a:rPr lang="es-MX" dirty="0" smtClean="0"/>
              <a:t>Participación en clase (10%)</a:t>
            </a:r>
          </a:p>
          <a:p>
            <a:r>
              <a:rPr lang="es-MX" dirty="0" smtClean="0"/>
              <a:t>Trabajo en equipo. (15%)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2143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Motivación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Experimentos de color, Juan Vázquez del </a:t>
            </a:r>
            <a:r>
              <a:rPr lang="es-MX" dirty="0" err="1" smtClean="0"/>
              <a:t>Chapter</a:t>
            </a:r>
            <a:r>
              <a:rPr lang="es-MX" dirty="0" smtClean="0"/>
              <a:t>.</a:t>
            </a:r>
          </a:p>
          <a:p>
            <a:r>
              <a:rPr lang="es-MX" dirty="0" smtClean="0"/>
              <a:t>Elaborar preguntas, entre todos.</a:t>
            </a:r>
          </a:p>
          <a:p>
            <a:r>
              <a:rPr lang="es-MX" dirty="0" smtClean="0"/>
              <a:t>Fundamentar explicaciones.</a:t>
            </a:r>
          </a:p>
          <a:p>
            <a:r>
              <a:rPr lang="es-MX" dirty="0" smtClean="0"/>
              <a:t>Anotar preguntas que queden sin respuesta</a:t>
            </a:r>
          </a:p>
          <a:p>
            <a:pPr marL="0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10996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El ojo humano</a:t>
            </a:r>
          </a:p>
        </p:txBody>
      </p:sp>
      <p:pic>
        <p:nvPicPr>
          <p:cNvPr id="71684" name="Picture 4" descr="anatomiadelojo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1341438"/>
            <a:ext cx="7848600" cy="485298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ojo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0"/>
            <a:ext cx="8604250" cy="6929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4" descr="eyesmal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115888"/>
            <a:ext cx="65532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1297</TotalTime>
  <Words>496</Words>
  <Application>Microsoft Office PowerPoint</Application>
  <PresentationFormat>Presentación en pantalla (4:3)</PresentationFormat>
  <Paragraphs>106</Paragraphs>
  <Slides>31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9" baseType="lpstr">
      <vt:lpstr>MS Mincho</vt:lpstr>
      <vt:lpstr>Osaka</vt:lpstr>
      <vt:lpstr>Arial</vt:lpstr>
      <vt:lpstr>Calibri</vt:lpstr>
      <vt:lpstr>Calibri Light</vt:lpstr>
      <vt:lpstr>Times</vt:lpstr>
      <vt:lpstr>Times New Roman</vt:lpstr>
      <vt:lpstr>Office Theme</vt:lpstr>
      <vt:lpstr>Colorimetría.</vt:lpstr>
      <vt:lpstr>Presentaciones y C V</vt:lpstr>
      <vt:lpstr>Temario</vt:lpstr>
      <vt:lpstr>Objetivo</vt:lpstr>
      <vt:lpstr>Evaluación</vt:lpstr>
      <vt:lpstr>Motivación</vt:lpstr>
      <vt:lpstr>El ojo humano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Proceso de visión</vt:lpstr>
      <vt:lpstr>Presentación de PowerPoint</vt:lpstr>
      <vt:lpstr>Retina (sensores)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Preguntas para pensar</vt:lpstr>
      <vt:lpstr>Varios</vt:lpstr>
      <vt:lpstr>Presentación de PowerPoint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.</dc:creator>
  <cp:lastModifiedBy>josejavier</cp:lastModifiedBy>
  <cp:revision>63</cp:revision>
  <dcterms:created xsi:type="dcterms:W3CDTF">2004-03-29T18:44:41Z</dcterms:created>
  <dcterms:modified xsi:type="dcterms:W3CDTF">2018-04-05T19:39:09Z</dcterms:modified>
</cp:coreProperties>
</file>