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9"/>
  </p:notesMasterIdLst>
  <p:handoutMasterIdLst>
    <p:handoutMasterId r:id="rId40"/>
  </p:handoutMasterIdLst>
  <p:sldIdLst>
    <p:sldId id="305" r:id="rId2"/>
    <p:sldId id="330" r:id="rId3"/>
    <p:sldId id="331" r:id="rId4"/>
    <p:sldId id="333" r:id="rId5"/>
    <p:sldId id="332" r:id="rId6"/>
    <p:sldId id="334" r:id="rId7"/>
    <p:sldId id="314" r:id="rId8"/>
    <p:sldId id="306" r:id="rId9"/>
    <p:sldId id="315" r:id="rId10"/>
    <p:sldId id="301" r:id="rId11"/>
    <p:sldId id="307" r:id="rId12"/>
    <p:sldId id="308" r:id="rId13"/>
    <p:sldId id="309" r:id="rId14"/>
    <p:sldId id="310" r:id="rId15"/>
    <p:sldId id="329" r:id="rId16"/>
    <p:sldId id="313" r:id="rId17"/>
    <p:sldId id="311" r:id="rId18"/>
    <p:sldId id="328" r:id="rId19"/>
    <p:sldId id="312" r:id="rId20"/>
    <p:sldId id="335" r:id="rId21"/>
    <p:sldId id="322" r:id="rId22"/>
    <p:sldId id="323" r:id="rId23"/>
    <p:sldId id="326" r:id="rId24"/>
    <p:sldId id="325" r:id="rId25"/>
    <p:sldId id="317" r:id="rId26"/>
    <p:sldId id="318" r:id="rId27"/>
    <p:sldId id="285" r:id="rId28"/>
    <p:sldId id="319" r:id="rId29"/>
    <p:sldId id="321" r:id="rId30"/>
    <p:sldId id="320" r:id="rId31"/>
    <p:sldId id="337" r:id="rId32"/>
    <p:sldId id="288" r:id="rId33"/>
    <p:sldId id="289" r:id="rId34"/>
    <p:sldId id="290" r:id="rId35"/>
    <p:sldId id="291" r:id="rId36"/>
    <p:sldId id="292" r:id="rId37"/>
    <p:sldId id="327" r:id="rId38"/>
  </p:sldIdLst>
  <p:sldSz cx="9144000" cy="6858000" type="screen4x3"/>
  <p:notesSz cx="6858000" cy="9144000"/>
  <p:defaultTextStyle>
    <a:defPPr>
      <a:defRPr lang="es-ES"/>
    </a:defPPr>
    <a:lvl1pPr algn="l" rtl="0" fontAlgn="base">
      <a:spcBef>
        <a:spcPct val="0"/>
      </a:spcBef>
      <a:spcAft>
        <a:spcPct val="0"/>
      </a:spcAft>
      <a:defRPr sz="2800" kern="1200">
        <a:solidFill>
          <a:schemeClr val="tx1"/>
        </a:solidFill>
        <a:latin typeface="Times New Roman" charset="0"/>
        <a:ea typeface="+mn-ea"/>
        <a:cs typeface="+mn-cs"/>
      </a:defRPr>
    </a:lvl1pPr>
    <a:lvl2pPr marL="457200" algn="l" rtl="0" fontAlgn="base">
      <a:spcBef>
        <a:spcPct val="0"/>
      </a:spcBef>
      <a:spcAft>
        <a:spcPct val="0"/>
      </a:spcAft>
      <a:defRPr sz="2800" kern="1200">
        <a:solidFill>
          <a:schemeClr val="tx1"/>
        </a:solidFill>
        <a:latin typeface="Times New Roman" charset="0"/>
        <a:ea typeface="+mn-ea"/>
        <a:cs typeface="+mn-cs"/>
      </a:defRPr>
    </a:lvl2pPr>
    <a:lvl3pPr marL="914400" algn="l" rtl="0" fontAlgn="base">
      <a:spcBef>
        <a:spcPct val="0"/>
      </a:spcBef>
      <a:spcAft>
        <a:spcPct val="0"/>
      </a:spcAft>
      <a:defRPr sz="2800" kern="1200">
        <a:solidFill>
          <a:schemeClr val="tx1"/>
        </a:solidFill>
        <a:latin typeface="Times New Roman" charset="0"/>
        <a:ea typeface="+mn-ea"/>
        <a:cs typeface="+mn-cs"/>
      </a:defRPr>
    </a:lvl3pPr>
    <a:lvl4pPr marL="1371600" algn="l" rtl="0" fontAlgn="base">
      <a:spcBef>
        <a:spcPct val="0"/>
      </a:spcBef>
      <a:spcAft>
        <a:spcPct val="0"/>
      </a:spcAft>
      <a:defRPr sz="2800" kern="1200">
        <a:solidFill>
          <a:schemeClr val="tx1"/>
        </a:solidFill>
        <a:latin typeface="Times New Roman" charset="0"/>
        <a:ea typeface="+mn-ea"/>
        <a:cs typeface="+mn-cs"/>
      </a:defRPr>
    </a:lvl4pPr>
    <a:lvl5pPr marL="1828800" algn="l" rtl="0" fontAlgn="base">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6" autoAdjust="0"/>
    <p:restoredTop sz="94660" autoAdjust="0"/>
  </p:normalViewPr>
  <p:slideViewPr>
    <p:cSldViewPr>
      <p:cViewPr varScale="1">
        <p:scale>
          <a:sx n="116" d="100"/>
          <a:sy n="116" d="100"/>
        </p:scale>
        <p:origin x="127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sejavier\Google%20Drive\colorimetria\clases\graficas\Graficas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Todos!$C$2:$C$68</c:f>
              <c:numCache>
                <c:formatCode>0</c:formatCode>
                <c:ptCount val="67"/>
                <c:pt idx="0">
                  <c:v>403</c:v>
                </c:pt>
                <c:pt idx="1">
                  <c:v>407.52600000000001</c:v>
                </c:pt>
                <c:pt idx="2">
                  <c:v>411.904</c:v>
                </c:pt>
                <c:pt idx="3">
                  <c:v>416.24599999999998</c:v>
                </c:pt>
                <c:pt idx="4">
                  <c:v>420.59399999999999</c:v>
                </c:pt>
                <c:pt idx="5">
                  <c:v>424.97399999999999</c:v>
                </c:pt>
                <c:pt idx="6">
                  <c:v>429.34699999999998</c:v>
                </c:pt>
                <c:pt idx="7">
                  <c:v>438.065</c:v>
                </c:pt>
                <c:pt idx="8">
                  <c:v>442.43700000000001</c:v>
                </c:pt>
                <c:pt idx="9">
                  <c:v>446.81400000000002</c:v>
                </c:pt>
                <c:pt idx="10">
                  <c:v>451.18400000000003</c:v>
                </c:pt>
                <c:pt idx="11">
                  <c:v>455.577</c:v>
                </c:pt>
                <c:pt idx="12">
                  <c:v>459.94400000000002</c:v>
                </c:pt>
                <c:pt idx="13">
                  <c:v>464.31</c:v>
                </c:pt>
                <c:pt idx="14">
                  <c:v>468.678</c:v>
                </c:pt>
                <c:pt idx="15">
                  <c:v>473.05500000000001</c:v>
                </c:pt>
                <c:pt idx="16">
                  <c:v>477.42599999999999</c:v>
                </c:pt>
                <c:pt idx="17">
                  <c:v>481.79300000000001</c:v>
                </c:pt>
                <c:pt idx="18">
                  <c:v>486.15699999999998</c:v>
                </c:pt>
                <c:pt idx="19">
                  <c:v>490.52</c:v>
                </c:pt>
                <c:pt idx="20">
                  <c:v>494.87799999999999</c:v>
                </c:pt>
                <c:pt idx="21">
                  <c:v>499.238</c:v>
                </c:pt>
                <c:pt idx="22">
                  <c:v>503.59699999999998</c:v>
                </c:pt>
                <c:pt idx="23">
                  <c:v>507.95100000000002</c:v>
                </c:pt>
                <c:pt idx="24">
                  <c:v>512.30499999999995</c:v>
                </c:pt>
                <c:pt idx="25">
                  <c:v>516.65899999999999</c:v>
                </c:pt>
                <c:pt idx="26">
                  <c:v>521.01300000000003</c:v>
                </c:pt>
                <c:pt idx="27">
                  <c:v>525.36699999999996</c:v>
                </c:pt>
                <c:pt idx="28">
                  <c:v>529.71400000000006</c:v>
                </c:pt>
                <c:pt idx="29">
                  <c:v>534.06500000000005</c:v>
                </c:pt>
                <c:pt idx="30">
                  <c:v>538.41099999999994</c:v>
                </c:pt>
                <c:pt idx="31">
                  <c:v>542.75800000000004</c:v>
                </c:pt>
                <c:pt idx="32">
                  <c:v>547.10299999999995</c:v>
                </c:pt>
                <c:pt idx="33">
                  <c:v>551.45299999999997</c:v>
                </c:pt>
                <c:pt idx="34">
                  <c:v>555.79100000000005</c:v>
                </c:pt>
                <c:pt idx="35">
                  <c:v>560.13499999999999</c:v>
                </c:pt>
                <c:pt idx="36">
                  <c:v>564.47199999999998</c:v>
                </c:pt>
                <c:pt idx="37">
                  <c:v>568.79200000000003</c:v>
                </c:pt>
                <c:pt idx="38">
                  <c:v>573.10299999999995</c:v>
                </c:pt>
                <c:pt idx="39">
                  <c:v>577.41300000000001</c:v>
                </c:pt>
                <c:pt idx="40">
                  <c:v>581.72699999999998</c:v>
                </c:pt>
                <c:pt idx="41">
                  <c:v>586.03599999999994</c:v>
                </c:pt>
                <c:pt idx="42">
                  <c:v>590.33399999999995</c:v>
                </c:pt>
                <c:pt idx="43">
                  <c:v>594.63099999999997</c:v>
                </c:pt>
                <c:pt idx="44">
                  <c:v>603.23</c:v>
                </c:pt>
                <c:pt idx="45">
                  <c:v>607.54100000000005</c:v>
                </c:pt>
                <c:pt idx="46">
                  <c:v>611.86099999999999</c:v>
                </c:pt>
                <c:pt idx="47">
                  <c:v>616.17899999999997</c:v>
                </c:pt>
                <c:pt idx="48">
                  <c:v>620.49800000000005</c:v>
                </c:pt>
                <c:pt idx="49">
                  <c:v>624.80899999999997</c:v>
                </c:pt>
                <c:pt idx="50">
                  <c:v>629.12</c:v>
                </c:pt>
                <c:pt idx="51">
                  <c:v>633.45100000000002</c:v>
                </c:pt>
                <c:pt idx="52">
                  <c:v>637.78499999999997</c:v>
                </c:pt>
                <c:pt idx="53">
                  <c:v>642.11800000000005</c:v>
                </c:pt>
                <c:pt idx="54">
                  <c:v>646.45899999999995</c:v>
                </c:pt>
                <c:pt idx="55">
                  <c:v>650.79899999999998</c:v>
                </c:pt>
                <c:pt idx="56">
                  <c:v>655.13800000000003</c:v>
                </c:pt>
                <c:pt idx="57">
                  <c:v>659.48400000000004</c:v>
                </c:pt>
                <c:pt idx="58">
                  <c:v>663.83100000000002</c:v>
                </c:pt>
                <c:pt idx="59">
                  <c:v>668.18100000000004</c:v>
                </c:pt>
                <c:pt idx="60">
                  <c:v>672.52800000000002</c:v>
                </c:pt>
                <c:pt idx="61">
                  <c:v>676.87699999999995</c:v>
                </c:pt>
                <c:pt idx="62">
                  <c:v>681.22199999999998</c:v>
                </c:pt>
                <c:pt idx="63">
                  <c:v>685.55799999999999</c:v>
                </c:pt>
                <c:pt idx="64">
                  <c:v>689.88800000000003</c:v>
                </c:pt>
                <c:pt idx="65">
                  <c:v>694.23699999999997</c:v>
                </c:pt>
                <c:pt idx="66">
                  <c:v>698.58900000000006</c:v>
                </c:pt>
              </c:numCache>
            </c:numRef>
          </c:xVal>
          <c:yVal>
            <c:numRef>
              <c:f>Todos!$D$2:$D$68</c:f>
              <c:numCache>
                <c:formatCode>General</c:formatCode>
                <c:ptCount val="67"/>
                <c:pt idx="0">
                  <c:v>0.36987599999999998</c:v>
                </c:pt>
                <c:pt idx="1">
                  <c:v>0.23871800000000001</c:v>
                </c:pt>
                <c:pt idx="2">
                  <c:v>0.220384</c:v>
                </c:pt>
                <c:pt idx="3">
                  <c:v>0.22928999999999999</c:v>
                </c:pt>
                <c:pt idx="4">
                  <c:v>0.234121</c:v>
                </c:pt>
                <c:pt idx="5">
                  <c:v>0.21407100000000001</c:v>
                </c:pt>
                <c:pt idx="6">
                  <c:v>0.199597</c:v>
                </c:pt>
                <c:pt idx="7">
                  <c:v>0.19209899999999999</c:v>
                </c:pt>
                <c:pt idx="8">
                  <c:v>0.178699</c:v>
                </c:pt>
                <c:pt idx="9">
                  <c:v>0.161437</c:v>
                </c:pt>
                <c:pt idx="10">
                  <c:v>0.14910799999999999</c:v>
                </c:pt>
                <c:pt idx="11">
                  <c:v>0.11919100000000001</c:v>
                </c:pt>
                <c:pt idx="12">
                  <c:v>0.109651</c:v>
                </c:pt>
                <c:pt idx="13">
                  <c:v>0.10011100000000001</c:v>
                </c:pt>
                <c:pt idx="14">
                  <c:v>8.9712899999999998E-2</c:v>
                </c:pt>
                <c:pt idx="15">
                  <c:v>7.2451000000000002E-2</c:v>
                </c:pt>
                <c:pt idx="16">
                  <c:v>5.9049999999999998E-2</c:v>
                </c:pt>
                <c:pt idx="17">
                  <c:v>4.9509900000000003E-2</c:v>
                </c:pt>
                <c:pt idx="18">
                  <c:v>4.1900199999999999E-2</c:v>
                </c:pt>
                <c:pt idx="19">
                  <c:v>3.5148499999999999E-2</c:v>
                </c:pt>
                <c:pt idx="20">
                  <c:v>3.24722E-2</c:v>
                </c:pt>
                <c:pt idx="21">
                  <c:v>2.7650899999999999E-2</c:v>
                </c:pt>
                <c:pt idx="22">
                  <c:v>2.3902099999999999E-2</c:v>
                </c:pt>
                <c:pt idx="23">
                  <c:v>2.4014199999999999E-2</c:v>
                </c:pt>
                <c:pt idx="24">
                  <c:v>2.41263E-2</c:v>
                </c:pt>
                <c:pt idx="25">
                  <c:v>2.4238300000000001E-2</c:v>
                </c:pt>
                <c:pt idx="26">
                  <c:v>2.4350400000000001E-2</c:v>
                </c:pt>
                <c:pt idx="27">
                  <c:v>2.4462500000000002E-2</c:v>
                </c:pt>
                <c:pt idx="28">
                  <c:v>3.0365900000000001E-2</c:v>
                </c:pt>
                <c:pt idx="29">
                  <c:v>3.2408399999999997E-2</c:v>
                </c:pt>
                <c:pt idx="30">
                  <c:v>3.83118E-2</c:v>
                </c:pt>
                <c:pt idx="31">
                  <c:v>4.42151E-2</c:v>
                </c:pt>
                <c:pt idx="32">
                  <c:v>5.1191E-2</c:v>
                </c:pt>
                <c:pt idx="33">
                  <c:v>5.4091500000000001E-2</c:v>
                </c:pt>
                <c:pt idx="34">
                  <c:v>6.6858600000000004E-2</c:v>
                </c:pt>
                <c:pt idx="35">
                  <c:v>7.4692400000000006E-2</c:v>
                </c:pt>
                <c:pt idx="36">
                  <c:v>8.7245100000000006E-2</c:v>
                </c:pt>
                <c:pt idx="37">
                  <c:v>0.113525</c:v>
                </c:pt>
                <c:pt idx="38">
                  <c:v>0.146455</c:v>
                </c:pt>
                <c:pt idx="39">
                  <c:v>0.18024200000000001</c:v>
                </c:pt>
                <c:pt idx="40">
                  <c:v>0.21124100000000001</c:v>
                </c:pt>
                <c:pt idx="41">
                  <c:v>0.24610099999999999</c:v>
                </c:pt>
                <c:pt idx="42">
                  <c:v>0.28868300000000002</c:v>
                </c:pt>
                <c:pt idx="43">
                  <c:v>0.33233699999999999</c:v>
                </c:pt>
                <c:pt idx="44">
                  <c:v>0.41642800000000002</c:v>
                </c:pt>
                <c:pt idx="45">
                  <c:v>0.44935799999999998</c:v>
                </c:pt>
                <c:pt idx="46">
                  <c:v>0.47563800000000001</c:v>
                </c:pt>
                <c:pt idx="47">
                  <c:v>0.502776</c:v>
                </c:pt>
                <c:pt idx="48">
                  <c:v>0.529914</c:v>
                </c:pt>
                <c:pt idx="49">
                  <c:v>0.56284400000000001</c:v>
                </c:pt>
                <c:pt idx="50">
                  <c:v>0.595773</c:v>
                </c:pt>
                <c:pt idx="51">
                  <c:v>0.613259</c:v>
                </c:pt>
                <c:pt idx="52">
                  <c:v>0.62881500000000001</c:v>
                </c:pt>
                <c:pt idx="53">
                  <c:v>0.64522800000000002</c:v>
                </c:pt>
                <c:pt idx="54">
                  <c:v>0.65499300000000005</c:v>
                </c:pt>
                <c:pt idx="55">
                  <c:v>0.665829</c:v>
                </c:pt>
                <c:pt idx="56">
                  <c:v>0.67752400000000002</c:v>
                </c:pt>
                <c:pt idx="57">
                  <c:v>0.68428500000000003</c:v>
                </c:pt>
                <c:pt idx="58">
                  <c:v>0.68933100000000003</c:v>
                </c:pt>
                <c:pt idx="59">
                  <c:v>0.69223100000000004</c:v>
                </c:pt>
                <c:pt idx="60">
                  <c:v>0.69813499999999995</c:v>
                </c:pt>
                <c:pt idx="61">
                  <c:v>0.70210799999999995</c:v>
                </c:pt>
                <c:pt idx="62">
                  <c:v>0.70908300000000002</c:v>
                </c:pt>
                <c:pt idx="63">
                  <c:v>0.72270800000000002</c:v>
                </c:pt>
                <c:pt idx="64">
                  <c:v>0.74105200000000004</c:v>
                </c:pt>
                <c:pt idx="65">
                  <c:v>0.74502500000000005</c:v>
                </c:pt>
                <c:pt idx="66">
                  <c:v>0.74706799999999995</c:v>
                </c:pt>
              </c:numCache>
            </c:numRef>
          </c:yVal>
          <c:smooth val="1"/>
          <c:extLst xmlns:c16r2="http://schemas.microsoft.com/office/drawing/2015/06/chart">
            <c:ext xmlns:c16="http://schemas.microsoft.com/office/drawing/2014/chart" uri="{C3380CC4-5D6E-409C-BE32-E72D297353CC}">
              <c16:uniqueId val="{00000000-D796-4EAC-ADBF-682DDF3AE4FA}"/>
            </c:ext>
          </c:extLst>
        </c:ser>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Todos!$C$2:$C$68</c:f>
              <c:numCache>
                <c:formatCode>0</c:formatCode>
                <c:ptCount val="67"/>
                <c:pt idx="0">
                  <c:v>403</c:v>
                </c:pt>
                <c:pt idx="1">
                  <c:v>407.52600000000001</c:v>
                </c:pt>
                <c:pt idx="2">
                  <c:v>411.904</c:v>
                </c:pt>
                <c:pt idx="3">
                  <c:v>416.24599999999998</c:v>
                </c:pt>
                <c:pt idx="4">
                  <c:v>420.59399999999999</c:v>
                </c:pt>
                <c:pt idx="5">
                  <c:v>424.97399999999999</c:v>
                </c:pt>
                <c:pt idx="6">
                  <c:v>429.34699999999998</c:v>
                </c:pt>
                <c:pt idx="7">
                  <c:v>438.065</c:v>
                </c:pt>
                <c:pt idx="8">
                  <c:v>442.43700000000001</c:v>
                </c:pt>
                <c:pt idx="9">
                  <c:v>446.81400000000002</c:v>
                </c:pt>
                <c:pt idx="10">
                  <c:v>451.18400000000003</c:v>
                </c:pt>
                <c:pt idx="11">
                  <c:v>455.577</c:v>
                </c:pt>
                <c:pt idx="12">
                  <c:v>459.94400000000002</c:v>
                </c:pt>
                <c:pt idx="13">
                  <c:v>464.31</c:v>
                </c:pt>
                <c:pt idx="14">
                  <c:v>468.678</c:v>
                </c:pt>
                <c:pt idx="15">
                  <c:v>473.05500000000001</c:v>
                </c:pt>
                <c:pt idx="16">
                  <c:v>477.42599999999999</c:v>
                </c:pt>
                <c:pt idx="17">
                  <c:v>481.79300000000001</c:v>
                </c:pt>
                <c:pt idx="18">
                  <c:v>486.15699999999998</c:v>
                </c:pt>
                <c:pt idx="19">
                  <c:v>490.52</c:v>
                </c:pt>
                <c:pt idx="20">
                  <c:v>494.87799999999999</c:v>
                </c:pt>
                <c:pt idx="21">
                  <c:v>499.238</c:v>
                </c:pt>
                <c:pt idx="22">
                  <c:v>503.59699999999998</c:v>
                </c:pt>
                <c:pt idx="23">
                  <c:v>507.95100000000002</c:v>
                </c:pt>
                <c:pt idx="24">
                  <c:v>512.30499999999995</c:v>
                </c:pt>
                <c:pt idx="25">
                  <c:v>516.65899999999999</c:v>
                </c:pt>
                <c:pt idx="26">
                  <c:v>521.01300000000003</c:v>
                </c:pt>
                <c:pt idx="27">
                  <c:v>525.36699999999996</c:v>
                </c:pt>
                <c:pt idx="28">
                  <c:v>529.71400000000006</c:v>
                </c:pt>
                <c:pt idx="29">
                  <c:v>534.06500000000005</c:v>
                </c:pt>
                <c:pt idx="30">
                  <c:v>538.41099999999994</c:v>
                </c:pt>
                <c:pt idx="31">
                  <c:v>542.75800000000004</c:v>
                </c:pt>
                <c:pt idx="32">
                  <c:v>547.10299999999995</c:v>
                </c:pt>
                <c:pt idx="33">
                  <c:v>551.45299999999997</c:v>
                </c:pt>
                <c:pt idx="34">
                  <c:v>555.79100000000005</c:v>
                </c:pt>
                <c:pt idx="35">
                  <c:v>560.13499999999999</c:v>
                </c:pt>
                <c:pt idx="36">
                  <c:v>564.47199999999998</c:v>
                </c:pt>
                <c:pt idx="37">
                  <c:v>568.79200000000003</c:v>
                </c:pt>
                <c:pt idx="38">
                  <c:v>573.10299999999995</c:v>
                </c:pt>
                <c:pt idx="39">
                  <c:v>577.41300000000001</c:v>
                </c:pt>
                <c:pt idx="40">
                  <c:v>581.72699999999998</c:v>
                </c:pt>
                <c:pt idx="41">
                  <c:v>586.03599999999994</c:v>
                </c:pt>
                <c:pt idx="42">
                  <c:v>590.33399999999995</c:v>
                </c:pt>
                <c:pt idx="43">
                  <c:v>594.63099999999997</c:v>
                </c:pt>
                <c:pt idx="44">
                  <c:v>603.23</c:v>
                </c:pt>
                <c:pt idx="45">
                  <c:v>607.54100000000005</c:v>
                </c:pt>
                <c:pt idx="46">
                  <c:v>611.86099999999999</c:v>
                </c:pt>
                <c:pt idx="47">
                  <c:v>616.17899999999997</c:v>
                </c:pt>
                <c:pt idx="48">
                  <c:v>620.49800000000005</c:v>
                </c:pt>
                <c:pt idx="49">
                  <c:v>624.80899999999997</c:v>
                </c:pt>
                <c:pt idx="50">
                  <c:v>629.12</c:v>
                </c:pt>
                <c:pt idx="51">
                  <c:v>633.45100000000002</c:v>
                </c:pt>
                <c:pt idx="52">
                  <c:v>637.78499999999997</c:v>
                </c:pt>
                <c:pt idx="53">
                  <c:v>642.11800000000005</c:v>
                </c:pt>
                <c:pt idx="54">
                  <c:v>646.45899999999995</c:v>
                </c:pt>
                <c:pt idx="55">
                  <c:v>650.79899999999998</c:v>
                </c:pt>
                <c:pt idx="56">
                  <c:v>655.13800000000003</c:v>
                </c:pt>
                <c:pt idx="57">
                  <c:v>659.48400000000004</c:v>
                </c:pt>
                <c:pt idx="58">
                  <c:v>663.83100000000002</c:v>
                </c:pt>
                <c:pt idx="59">
                  <c:v>668.18100000000004</c:v>
                </c:pt>
                <c:pt idx="60">
                  <c:v>672.52800000000002</c:v>
                </c:pt>
                <c:pt idx="61">
                  <c:v>676.87699999999995</c:v>
                </c:pt>
                <c:pt idx="62">
                  <c:v>681.22199999999998</c:v>
                </c:pt>
                <c:pt idx="63">
                  <c:v>685.55799999999999</c:v>
                </c:pt>
                <c:pt idx="64">
                  <c:v>689.88800000000003</c:v>
                </c:pt>
                <c:pt idx="65">
                  <c:v>694.23699999999997</c:v>
                </c:pt>
                <c:pt idx="66">
                  <c:v>698.58900000000006</c:v>
                </c:pt>
              </c:numCache>
            </c:numRef>
          </c:xVal>
          <c:yVal>
            <c:numRef>
              <c:f>Todos!$E$2:$E$68</c:f>
              <c:numCache>
                <c:formatCode>General</c:formatCode>
                <c:ptCount val="67"/>
                <c:pt idx="0">
                  <c:v>6.9406899999999994E-2</c:v>
                </c:pt>
                <c:pt idx="1">
                  <c:v>8.9066199999999998E-2</c:v>
                </c:pt>
                <c:pt idx="2">
                  <c:v>0.112624</c:v>
                </c:pt>
                <c:pt idx="3">
                  <c:v>0.32525900000000002</c:v>
                </c:pt>
                <c:pt idx="4">
                  <c:v>0.39949800000000002</c:v>
                </c:pt>
                <c:pt idx="5">
                  <c:v>0.40443000000000001</c:v>
                </c:pt>
                <c:pt idx="6">
                  <c:v>0.26035199999999997</c:v>
                </c:pt>
                <c:pt idx="7">
                  <c:v>0.19939200000000001</c:v>
                </c:pt>
                <c:pt idx="8">
                  <c:v>0.38084000000000001</c:v>
                </c:pt>
                <c:pt idx="9">
                  <c:v>0.66841300000000003</c:v>
                </c:pt>
                <c:pt idx="10">
                  <c:v>0.932979</c:v>
                </c:pt>
                <c:pt idx="11">
                  <c:v>0.63209400000000004</c:v>
                </c:pt>
                <c:pt idx="12">
                  <c:v>0.419576</c:v>
                </c:pt>
                <c:pt idx="13">
                  <c:v>0.36537999999999998</c:v>
                </c:pt>
                <c:pt idx="14">
                  <c:v>0.33024399999999998</c:v>
                </c:pt>
                <c:pt idx="15">
                  <c:v>0.34015699999999999</c:v>
                </c:pt>
                <c:pt idx="16">
                  <c:v>0.34833799999999998</c:v>
                </c:pt>
                <c:pt idx="17">
                  <c:v>0.35348600000000002</c:v>
                </c:pt>
                <c:pt idx="18">
                  <c:v>0.35949999999999999</c:v>
                </c:pt>
                <c:pt idx="19">
                  <c:v>0.36551499999999998</c:v>
                </c:pt>
                <c:pt idx="20">
                  <c:v>0.36546499999999998</c:v>
                </c:pt>
                <c:pt idx="21">
                  <c:v>0.36779800000000001</c:v>
                </c:pt>
                <c:pt idx="22">
                  <c:v>0.36883100000000002</c:v>
                </c:pt>
                <c:pt idx="23">
                  <c:v>0.36033500000000002</c:v>
                </c:pt>
                <c:pt idx="24">
                  <c:v>0.35855199999999998</c:v>
                </c:pt>
                <c:pt idx="25">
                  <c:v>0.34897299999999998</c:v>
                </c:pt>
                <c:pt idx="26">
                  <c:v>0.34719</c:v>
                </c:pt>
                <c:pt idx="27">
                  <c:v>0.34345900000000001</c:v>
                </c:pt>
                <c:pt idx="28">
                  <c:v>0.339727</c:v>
                </c:pt>
                <c:pt idx="29">
                  <c:v>0.34574199999999999</c:v>
                </c:pt>
                <c:pt idx="30">
                  <c:v>0.34980699999999998</c:v>
                </c:pt>
                <c:pt idx="31">
                  <c:v>0.36946600000000002</c:v>
                </c:pt>
                <c:pt idx="32">
                  <c:v>0.397789</c:v>
                </c:pt>
                <c:pt idx="33">
                  <c:v>0.52465700000000004</c:v>
                </c:pt>
                <c:pt idx="34">
                  <c:v>0.71888300000000005</c:v>
                </c:pt>
                <c:pt idx="35">
                  <c:v>0.836005</c:v>
                </c:pt>
                <c:pt idx="36">
                  <c:v>0.80303500000000005</c:v>
                </c:pt>
                <c:pt idx="37">
                  <c:v>0.76811499999999999</c:v>
                </c:pt>
                <c:pt idx="38">
                  <c:v>0.76243399999999995</c:v>
                </c:pt>
                <c:pt idx="39">
                  <c:v>0.78988999999999998</c:v>
                </c:pt>
                <c:pt idx="40">
                  <c:v>0.83965500000000004</c:v>
                </c:pt>
                <c:pt idx="41">
                  <c:v>0.88378800000000002</c:v>
                </c:pt>
                <c:pt idx="42">
                  <c:v>0.94914699999999996</c:v>
                </c:pt>
                <c:pt idx="43">
                  <c:v>0.976603</c:v>
                </c:pt>
                <c:pt idx="44">
                  <c:v>0.96610799999999997</c:v>
                </c:pt>
                <c:pt idx="45">
                  <c:v>0.93811900000000004</c:v>
                </c:pt>
                <c:pt idx="46">
                  <c:v>0.86421400000000004</c:v>
                </c:pt>
                <c:pt idx="47">
                  <c:v>0.81868099999999999</c:v>
                </c:pt>
                <c:pt idx="48">
                  <c:v>0.78571100000000005</c:v>
                </c:pt>
                <c:pt idx="49">
                  <c:v>0.71072299999999999</c:v>
                </c:pt>
                <c:pt idx="50">
                  <c:v>0.65046300000000001</c:v>
                </c:pt>
                <c:pt idx="51">
                  <c:v>0.59799999999999998</c:v>
                </c:pt>
                <c:pt idx="52">
                  <c:v>0.53384200000000004</c:v>
                </c:pt>
                <c:pt idx="53">
                  <c:v>0.48527700000000001</c:v>
                </c:pt>
                <c:pt idx="54">
                  <c:v>0.42609999999999998</c:v>
                </c:pt>
                <c:pt idx="55">
                  <c:v>0.38728200000000002</c:v>
                </c:pt>
                <c:pt idx="56">
                  <c:v>0.33568500000000001</c:v>
                </c:pt>
                <c:pt idx="57">
                  <c:v>0.298817</c:v>
                </c:pt>
                <c:pt idx="58">
                  <c:v>0.26108100000000001</c:v>
                </c:pt>
                <c:pt idx="59">
                  <c:v>0.23482500000000001</c:v>
                </c:pt>
                <c:pt idx="60">
                  <c:v>0.199905</c:v>
                </c:pt>
                <c:pt idx="61">
                  <c:v>0.17776400000000001</c:v>
                </c:pt>
                <c:pt idx="62">
                  <c:v>0.15454000000000001</c:v>
                </c:pt>
                <c:pt idx="63">
                  <c:v>0.135214</c:v>
                </c:pt>
                <c:pt idx="64">
                  <c:v>0.120653</c:v>
                </c:pt>
                <c:pt idx="65">
                  <c:v>0.10825799999999999</c:v>
                </c:pt>
                <c:pt idx="66">
                  <c:v>9.6512899999999999E-2</c:v>
                </c:pt>
              </c:numCache>
            </c:numRef>
          </c:yVal>
          <c:smooth val="1"/>
          <c:extLst xmlns:c16r2="http://schemas.microsoft.com/office/drawing/2015/06/chart">
            <c:ext xmlns:c16="http://schemas.microsoft.com/office/drawing/2014/chart" uri="{C3380CC4-5D6E-409C-BE32-E72D297353CC}">
              <c16:uniqueId val="{00000001-D796-4EAC-ADBF-682DDF3AE4FA}"/>
            </c:ext>
          </c:extLst>
        </c:ser>
        <c:ser>
          <c:idx val="2"/>
          <c:order val="2"/>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Todos!$C$2:$C$68</c:f>
              <c:numCache>
                <c:formatCode>0</c:formatCode>
                <c:ptCount val="67"/>
                <c:pt idx="0">
                  <c:v>403</c:v>
                </c:pt>
                <c:pt idx="1">
                  <c:v>407.52600000000001</c:v>
                </c:pt>
                <c:pt idx="2">
                  <c:v>411.904</c:v>
                </c:pt>
                <c:pt idx="3">
                  <c:v>416.24599999999998</c:v>
                </c:pt>
                <c:pt idx="4">
                  <c:v>420.59399999999999</c:v>
                </c:pt>
                <c:pt idx="5">
                  <c:v>424.97399999999999</c:v>
                </c:pt>
                <c:pt idx="6">
                  <c:v>429.34699999999998</c:v>
                </c:pt>
                <c:pt idx="7">
                  <c:v>438.065</c:v>
                </c:pt>
                <c:pt idx="8">
                  <c:v>442.43700000000001</c:v>
                </c:pt>
                <c:pt idx="9">
                  <c:v>446.81400000000002</c:v>
                </c:pt>
                <c:pt idx="10">
                  <c:v>451.18400000000003</c:v>
                </c:pt>
                <c:pt idx="11">
                  <c:v>455.577</c:v>
                </c:pt>
                <c:pt idx="12">
                  <c:v>459.94400000000002</c:v>
                </c:pt>
                <c:pt idx="13">
                  <c:v>464.31</c:v>
                </c:pt>
                <c:pt idx="14">
                  <c:v>468.678</c:v>
                </c:pt>
                <c:pt idx="15">
                  <c:v>473.05500000000001</c:v>
                </c:pt>
                <c:pt idx="16">
                  <c:v>477.42599999999999</c:v>
                </c:pt>
                <c:pt idx="17">
                  <c:v>481.79300000000001</c:v>
                </c:pt>
                <c:pt idx="18">
                  <c:v>486.15699999999998</c:v>
                </c:pt>
                <c:pt idx="19">
                  <c:v>490.52</c:v>
                </c:pt>
                <c:pt idx="20">
                  <c:v>494.87799999999999</c:v>
                </c:pt>
                <c:pt idx="21">
                  <c:v>499.238</c:v>
                </c:pt>
                <c:pt idx="22">
                  <c:v>503.59699999999998</c:v>
                </c:pt>
                <c:pt idx="23">
                  <c:v>507.95100000000002</c:v>
                </c:pt>
                <c:pt idx="24">
                  <c:v>512.30499999999995</c:v>
                </c:pt>
                <c:pt idx="25">
                  <c:v>516.65899999999999</c:v>
                </c:pt>
                <c:pt idx="26">
                  <c:v>521.01300000000003</c:v>
                </c:pt>
                <c:pt idx="27">
                  <c:v>525.36699999999996</c:v>
                </c:pt>
                <c:pt idx="28">
                  <c:v>529.71400000000006</c:v>
                </c:pt>
                <c:pt idx="29">
                  <c:v>534.06500000000005</c:v>
                </c:pt>
                <c:pt idx="30">
                  <c:v>538.41099999999994</c:v>
                </c:pt>
                <c:pt idx="31">
                  <c:v>542.75800000000004</c:v>
                </c:pt>
                <c:pt idx="32">
                  <c:v>547.10299999999995</c:v>
                </c:pt>
                <c:pt idx="33">
                  <c:v>551.45299999999997</c:v>
                </c:pt>
                <c:pt idx="34">
                  <c:v>555.79100000000005</c:v>
                </c:pt>
                <c:pt idx="35">
                  <c:v>560.13499999999999</c:v>
                </c:pt>
                <c:pt idx="36">
                  <c:v>564.47199999999998</c:v>
                </c:pt>
                <c:pt idx="37">
                  <c:v>568.79200000000003</c:v>
                </c:pt>
                <c:pt idx="38">
                  <c:v>573.10299999999995</c:v>
                </c:pt>
                <c:pt idx="39">
                  <c:v>577.41300000000001</c:v>
                </c:pt>
                <c:pt idx="40">
                  <c:v>581.72699999999998</c:v>
                </c:pt>
                <c:pt idx="41">
                  <c:v>586.03599999999994</c:v>
                </c:pt>
                <c:pt idx="42">
                  <c:v>590.33399999999995</c:v>
                </c:pt>
                <c:pt idx="43">
                  <c:v>594.63099999999997</c:v>
                </c:pt>
                <c:pt idx="44">
                  <c:v>603.23</c:v>
                </c:pt>
                <c:pt idx="45">
                  <c:v>607.54100000000005</c:v>
                </c:pt>
                <c:pt idx="46">
                  <c:v>611.86099999999999</c:v>
                </c:pt>
                <c:pt idx="47">
                  <c:v>616.17899999999997</c:v>
                </c:pt>
                <c:pt idx="48">
                  <c:v>620.49800000000005</c:v>
                </c:pt>
                <c:pt idx="49">
                  <c:v>624.80899999999997</c:v>
                </c:pt>
                <c:pt idx="50">
                  <c:v>629.12</c:v>
                </c:pt>
                <c:pt idx="51">
                  <c:v>633.45100000000002</c:v>
                </c:pt>
                <c:pt idx="52">
                  <c:v>637.78499999999997</c:v>
                </c:pt>
                <c:pt idx="53">
                  <c:v>642.11800000000005</c:v>
                </c:pt>
                <c:pt idx="54">
                  <c:v>646.45899999999995</c:v>
                </c:pt>
                <c:pt idx="55">
                  <c:v>650.79899999999998</c:v>
                </c:pt>
                <c:pt idx="56">
                  <c:v>655.13800000000003</c:v>
                </c:pt>
                <c:pt idx="57">
                  <c:v>659.48400000000004</c:v>
                </c:pt>
                <c:pt idx="58">
                  <c:v>663.83100000000002</c:v>
                </c:pt>
                <c:pt idx="59">
                  <c:v>668.18100000000004</c:v>
                </c:pt>
                <c:pt idx="60">
                  <c:v>672.52800000000002</c:v>
                </c:pt>
                <c:pt idx="61">
                  <c:v>676.87699999999995</c:v>
                </c:pt>
                <c:pt idx="62">
                  <c:v>681.22199999999998</c:v>
                </c:pt>
                <c:pt idx="63">
                  <c:v>685.55799999999999</c:v>
                </c:pt>
                <c:pt idx="64">
                  <c:v>689.88800000000003</c:v>
                </c:pt>
                <c:pt idx="65">
                  <c:v>694.23699999999997</c:v>
                </c:pt>
                <c:pt idx="66">
                  <c:v>698.58900000000006</c:v>
                </c:pt>
              </c:numCache>
            </c:numRef>
          </c:xVal>
          <c:yVal>
            <c:numRef>
              <c:f>Todos!$F$2:$F$68</c:f>
              <c:numCache>
                <c:formatCode>General</c:formatCode>
                <c:ptCount val="67"/>
                <c:pt idx="0">
                  <c:v>2.5671946544399995E-2</c:v>
                </c:pt>
                <c:pt idx="1">
                  <c:v>2.1261705131600001E-2</c:v>
                </c:pt>
                <c:pt idx="2">
                  <c:v>2.4820527615999999E-2</c:v>
                </c:pt>
                <c:pt idx="3">
                  <c:v>7.4578636109999999E-2</c:v>
                </c:pt>
                <c:pt idx="4">
                  <c:v>9.3530871257999998E-2</c:v>
                </c:pt>
                <c:pt idx="5">
                  <c:v>8.6576734530000005E-2</c:v>
                </c:pt>
                <c:pt idx="6">
                  <c:v>5.1965478143999995E-2</c:v>
                </c:pt>
                <c:pt idx="7">
                  <c:v>3.8303003808000002E-2</c:v>
                </c:pt>
                <c:pt idx="8">
                  <c:v>6.8055727159999996E-2</c:v>
                </c:pt>
                <c:pt idx="9">
                  <c:v>0.107906589481</c:v>
                </c:pt>
                <c:pt idx="10">
                  <c:v>0.139114632732</c:v>
                </c:pt>
                <c:pt idx="11">
                  <c:v>7.5339915954000011E-2</c:v>
                </c:pt>
                <c:pt idx="12">
                  <c:v>4.6006927975999999E-2</c:v>
                </c:pt>
                <c:pt idx="13">
                  <c:v>3.6578557179999999E-2</c:v>
                </c:pt>
                <c:pt idx="14">
                  <c:v>2.9627146947599999E-2</c:v>
                </c:pt>
                <c:pt idx="15">
                  <c:v>2.4644714807E-2</c:v>
                </c:pt>
                <c:pt idx="16">
                  <c:v>2.0569358899999998E-2</c:v>
                </c:pt>
                <c:pt idx="17">
                  <c:v>1.7501056511400003E-2</c:v>
                </c:pt>
                <c:pt idx="18">
                  <c:v>1.5063121899999999E-2</c:v>
                </c:pt>
                <c:pt idx="19">
                  <c:v>1.2847303977499999E-2</c:v>
                </c:pt>
                <c:pt idx="20">
                  <c:v>1.1867452572999999E-2</c:v>
                </c:pt>
                <c:pt idx="21">
                  <c:v>1.0169945718200001E-2</c:v>
                </c:pt>
                <c:pt idx="22">
                  <c:v>8.8158354450999996E-3</c:v>
                </c:pt>
                <c:pt idx="23">
                  <c:v>8.6531567569999995E-3</c:v>
                </c:pt>
                <c:pt idx="24">
                  <c:v>8.6505331175999994E-3</c:v>
                </c:pt>
                <c:pt idx="25">
                  <c:v>8.4585122658999996E-3</c:v>
                </c:pt>
                <c:pt idx="26">
                  <c:v>8.4542153759999995E-3</c:v>
                </c:pt>
                <c:pt idx="27">
                  <c:v>8.4018657875000007E-3</c:v>
                </c:pt>
                <c:pt idx="28">
                  <c:v>1.03161161093E-2</c:v>
                </c:pt>
                <c:pt idx="29">
                  <c:v>1.1204945032799998E-2</c:v>
                </c:pt>
                <c:pt idx="30">
                  <c:v>1.34017358226E-2</c:v>
                </c:pt>
                <c:pt idx="31">
                  <c:v>1.6335976136600001E-2</c:v>
                </c:pt>
                <c:pt idx="32">
                  <c:v>2.0363216699E-2</c:v>
                </c:pt>
                <c:pt idx="33">
                  <c:v>2.8379484115500002E-2</c:v>
                </c:pt>
                <c:pt idx="34">
                  <c:v>4.8063510943800007E-2</c:v>
                </c:pt>
                <c:pt idx="35">
                  <c:v>6.2443219862000007E-2</c:v>
                </c:pt>
                <c:pt idx="36">
                  <c:v>7.0060868878500007E-2</c:v>
                </c:pt>
                <c:pt idx="37">
                  <c:v>8.7200255374999994E-2</c:v>
                </c:pt>
                <c:pt idx="38">
                  <c:v>0.11166227146999999</c:v>
                </c:pt>
                <c:pt idx="39">
                  <c:v>0.14237135338000001</c:v>
                </c:pt>
                <c:pt idx="40">
                  <c:v>0.17736956185500002</c:v>
                </c:pt>
                <c:pt idx="41">
                  <c:v>0.21750111058799998</c:v>
                </c:pt>
                <c:pt idx="42">
                  <c:v>0.27400260340100002</c:v>
                </c:pt>
                <c:pt idx="43">
                  <c:v>0.32456131121100001</c:v>
                </c:pt>
                <c:pt idx="44">
                  <c:v>0.40231442222399999</c:v>
                </c:pt>
                <c:pt idx="45">
                  <c:v>0.42155127760200001</c:v>
                </c:pt>
                <c:pt idx="46">
                  <c:v>0.41105301853200005</c:v>
                </c:pt>
                <c:pt idx="47">
                  <c:v>0.41161315845599999</c:v>
                </c:pt>
                <c:pt idx="48">
                  <c:v>0.41635925885400005</c:v>
                </c:pt>
                <c:pt idx="49">
                  <c:v>0.40002617621199998</c:v>
                </c:pt>
                <c:pt idx="50">
                  <c:v>0.38752829289899998</c:v>
                </c:pt>
                <c:pt idx="51">
                  <c:v>0.36672888199999998</c:v>
                </c:pt>
                <c:pt idx="52">
                  <c:v>0.33568785723000005</c:v>
                </c:pt>
                <c:pt idx="53">
                  <c:v>0.313114308156</c:v>
                </c:pt>
                <c:pt idx="54">
                  <c:v>0.27909251730000001</c:v>
                </c:pt>
                <c:pt idx="55">
                  <c:v>0.25786358677800003</c:v>
                </c:pt>
                <c:pt idx="56">
                  <c:v>0.22743464394000001</c:v>
                </c:pt>
                <c:pt idx="57">
                  <c:v>0.20447599084500001</c:v>
                </c:pt>
                <c:pt idx="58">
                  <c:v>0.179971226811</c:v>
                </c:pt>
                <c:pt idx="59">
                  <c:v>0.162553144575</c:v>
                </c:pt>
                <c:pt idx="60">
                  <c:v>0.13956067717499998</c:v>
                </c:pt>
                <c:pt idx="61">
                  <c:v>0.124809526512</c:v>
                </c:pt>
                <c:pt idx="62">
                  <c:v>0.10958168682000001</c:v>
                </c:pt>
                <c:pt idx="63">
                  <c:v>9.7720239511999998E-2</c:v>
                </c:pt>
                <c:pt idx="64">
                  <c:v>8.9410146955999997E-2</c:v>
                </c:pt>
                <c:pt idx="65">
                  <c:v>8.0654916450000003E-2</c:v>
                </c:pt>
                <c:pt idx="66">
                  <c:v>7.2101699177199996E-2</c:v>
                </c:pt>
              </c:numCache>
            </c:numRef>
          </c:yVal>
          <c:smooth val="1"/>
          <c:extLst xmlns:c16r2="http://schemas.microsoft.com/office/drawing/2015/06/chart">
            <c:ext xmlns:c16="http://schemas.microsoft.com/office/drawing/2014/chart" uri="{C3380CC4-5D6E-409C-BE32-E72D297353CC}">
              <c16:uniqueId val="{00000002-D796-4EAC-ADBF-682DDF3AE4FA}"/>
            </c:ext>
          </c:extLst>
        </c:ser>
        <c:dLbls>
          <c:showLegendKey val="0"/>
          <c:showVal val="0"/>
          <c:showCatName val="0"/>
          <c:showSerName val="0"/>
          <c:showPercent val="0"/>
          <c:showBubbleSize val="0"/>
        </c:dLbls>
        <c:axId val="396587152"/>
        <c:axId val="396588720"/>
      </c:scatterChart>
      <c:valAx>
        <c:axId val="396587152"/>
        <c:scaling>
          <c:orientation val="minMax"/>
          <c:max val="700"/>
          <c:min val="4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96588720"/>
        <c:crosses val="autoZero"/>
        <c:crossBetween val="midCat"/>
      </c:valAx>
      <c:valAx>
        <c:axId val="396588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9658715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501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501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501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33636C-EB2E-42E9-93B8-B88C4A7775B8}" type="slidenum">
              <a:rPr lang="es-ES"/>
              <a:pPr/>
              <a:t>‹Nº›</a:t>
            </a:fld>
            <a:endParaRPr lang="es-ES"/>
          </a:p>
        </p:txBody>
      </p:sp>
    </p:spTree>
    <p:extLst>
      <p:ext uri="{BB962C8B-B14F-4D97-AF65-F5344CB8AC3E}">
        <p14:creationId xmlns:p14="http://schemas.microsoft.com/office/powerpoint/2010/main" val="3472943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D70E90-C9FC-41B7-8299-3A727FEB3E6D}" type="slidenum">
              <a:rPr lang="es-ES"/>
              <a:pPr/>
              <a:t>‹Nº›</a:t>
            </a:fld>
            <a:endParaRPr lang="es-ES"/>
          </a:p>
        </p:txBody>
      </p:sp>
    </p:spTree>
    <p:extLst>
      <p:ext uri="{BB962C8B-B14F-4D97-AF65-F5344CB8AC3E}">
        <p14:creationId xmlns:p14="http://schemas.microsoft.com/office/powerpoint/2010/main" val="18833522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75925-4673-4A36-823E-61B0F9FD4B04}" type="slidenum">
              <a:rPr lang="es-ES"/>
              <a:pPr/>
              <a:t>27</a:t>
            </a:fld>
            <a:endParaRPr lang="es-E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s-MX"/>
          </a:p>
        </p:txBody>
      </p:sp>
    </p:spTree>
    <p:extLst>
      <p:ext uri="{BB962C8B-B14F-4D97-AF65-F5344CB8AC3E}">
        <p14:creationId xmlns:p14="http://schemas.microsoft.com/office/powerpoint/2010/main" val="3467099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6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F7025D-FA31-4764-A87C-2A4F45DB9762}" type="slidenum">
              <a:rPr lang="es-ES" smtClean="0"/>
              <a:pPr/>
              <a:t>‹Nº›</a:t>
            </a:fld>
            <a:endParaRPr lang="es-ES"/>
          </a:p>
        </p:txBody>
      </p:sp>
    </p:spTree>
    <p:extLst>
      <p:ext uri="{BB962C8B-B14F-4D97-AF65-F5344CB8AC3E}">
        <p14:creationId xmlns:p14="http://schemas.microsoft.com/office/powerpoint/2010/main" val="223208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274DAB-B0FA-4FB3-9F7E-F13903BA65B4}" type="slidenum">
              <a:rPr lang="es-ES" smtClean="0"/>
              <a:pPr/>
              <a:t>‹Nº›</a:t>
            </a:fld>
            <a:endParaRPr lang="es-ES"/>
          </a:p>
        </p:txBody>
      </p:sp>
    </p:spTree>
    <p:extLst>
      <p:ext uri="{BB962C8B-B14F-4D97-AF65-F5344CB8AC3E}">
        <p14:creationId xmlns:p14="http://schemas.microsoft.com/office/powerpoint/2010/main" val="22785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387E80-C285-480B-8FBE-D924F3902C5F}" type="slidenum">
              <a:rPr lang="es-ES" smtClean="0"/>
              <a:pPr/>
              <a:t>‹Nº›</a:t>
            </a:fld>
            <a:endParaRPr lang="es-ES"/>
          </a:p>
        </p:txBody>
      </p:sp>
    </p:spTree>
    <p:extLst>
      <p:ext uri="{BB962C8B-B14F-4D97-AF65-F5344CB8AC3E}">
        <p14:creationId xmlns:p14="http://schemas.microsoft.com/office/powerpoint/2010/main" val="196540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11649731-C7C5-47AA-870A-F018FCBE925F}" type="slidenum">
              <a:rPr lang="es-ES"/>
              <a:pPr/>
              <a:t>‹Nº›</a:t>
            </a:fld>
            <a:endParaRPr lang="es-ES"/>
          </a:p>
        </p:txBody>
      </p:sp>
    </p:spTree>
    <p:extLst>
      <p:ext uri="{BB962C8B-B14F-4D97-AF65-F5344CB8AC3E}">
        <p14:creationId xmlns:p14="http://schemas.microsoft.com/office/powerpoint/2010/main" val="194913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5BE500-8642-4C31-AAC3-0CA035A21582}" type="slidenum">
              <a:rPr lang="es-ES" smtClean="0"/>
              <a:pPr/>
              <a:t>‹Nº›</a:t>
            </a:fld>
            <a:endParaRPr lang="es-ES"/>
          </a:p>
        </p:txBody>
      </p:sp>
    </p:spTree>
    <p:extLst>
      <p:ext uri="{BB962C8B-B14F-4D97-AF65-F5344CB8AC3E}">
        <p14:creationId xmlns:p14="http://schemas.microsoft.com/office/powerpoint/2010/main" val="187405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8F464D2-DF5E-4E42-A2A1-602285B37C8E}" type="slidenum">
              <a:rPr lang="es-ES" smtClean="0"/>
              <a:pPr/>
              <a:t>‹Nº›</a:t>
            </a:fld>
            <a:endParaRPr lang="es-ES"/>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260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4277DE-1DC6-47AD-BADC-FF5AE5EEEE6B}" type="slidenum">
              <a:rPr lang="es-ES" smtClean="0"/>
              <a:pPr/>
              <a:t>‹Nº›</a:t>
            </a:fld>
            <a:endParaRPr lang="es-ES"/>
          </a:p>
        </p:txBody>
      </p:sp>
    </p:spTree>
    <p:extLst>
      <p:ext uri="{BB962C8B-B14F-4D97-AF65-F5344CB8AC3E}">
        <p14:creationId xmlns:p14="http://schemas.microsoft.com/office/powerpoint/2010/main" val="210075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1">
                    <a:lumMod val="65000"/>
                  </a:schemeClr>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spcBef>
                <a:spcPts val="0"/>
              </a:spcBef>
              <a:buFontTx/>
              <a:buNone/>
              <a:defRPr sz="1800">
                <a:solidFill>
                  <a:schemeClr val="tx1">
                    <a:lumMod val="65000"/>
                  </a:schemeClr>
                </a:solidFill>
              </a:defRPr>
            </a:lvl1pPr>
          </a:lstStyle>
          <a:p>
            <a:pPr lvl="0"/>
            <a:r>
              <a:rPr lang="es-ES"/>
              <a:t>Haga clic para modificar el estilo de texto del patrón</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607A16F-4807-455C-B69D-1EBD6AA66A16}" type="slidenum">
              <a:rPr lang="es-ES" smtClean="0"/>
              <a:pPr/>
              <a:t>‹Nº›</a:t>
            </a:fld>
            <a:endParaRPr lang="es-ES"/>
          </a:p>
        </p:txBody>
      </p:sp>
    </p:spTree>
    <p:extLst>
      <p:ext uri="{BB962C8B-B14F-4D97-AF65-F5344CB8AC3E}">
        <p14:creationId xmlns:p14="http://schemas.microsoft.com/office/powerpoint/2010/main" val="259242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CA515D5-B793-4548-915D-7E3F631D7AB5}" type="slidenum">
              <a:rPr lang="es-ES" smtClean="0"/>
              <a:pPr/>
              <a:t>‹Nº›</a:t>
            </a:fld>
            <a:endParaRPr lang="es-ES"/>
          </a:p>
        </p:txBody>
      </p:sp>
    </p:spTree>
    <p:extLst>
      <p:ext uri="{BB962C8B-B14F-4D97-AF65-F5344CB8AC3E}">
        <p14:creationId xmlns:p14="http://schemas.microsoft.com/office/powerpoint/2010/main" val="101621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D94781B-0CAE-42D8-AA5C-1A01D1602C6A}" type="slidenum">
              <a:rPr lang="es-ES" smtClean="0"/>
              <a:pPr/>
              <a:t>‹Nº›</a:t>
            </a:fld>
            <a:endParaRPr lang="es-ES"/>
          </a:p>
        </p:txBody>
      </p:sp>
    </p:spTree>
    <p:extLst>
      <p:ext uri="{BB962C8B-B14F-4D97-AF65-F5344CB8AC3E}">
        <p14:creationId xmlns:p14="http://schemas.microsoft.com/office/powerpoint/2010/main" val="2987718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85FCEA-BD43-434B-A62A-FF305562454E}" type="slidenum">
              <a:rPr lang="es-ES" smtClean="0"/>
              <a:pPr/>
              <a:t>‹Nº›</a:t>
            </a:fld>
            <a:endParaRPr lang="es-ES"/>
          </a:p>
        </p:txBody>
      </p:sp>
    </p:spTree>
    <p:extLst>
      <p:ext uri="{BB962C8B-B14F-4D97-AF65-F5344CB8AC3E}">
        <p14:creationId xmlns:p14="http://schemas.microsoft.com/office/powerpoint/2010/main" val="47035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tx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084C2E-F3F0-49DC-B1AF-FD9232F7661C}" type="slidenum">
              <a:rPr lang="es-ES" smtClean="0"/>
              <a:pPr/>
              <a:t>‹Nº›</a:t>
            </a:fld>
            <a:endParaRPr lang="es-ES"/>
          </a:p>
        </p:txBody>
      </p:sp>
    </p:spTree>
    <p:extLst>
      <p:ext uri="{BB962C8B-B14F-4D97-AF65-F5344CB8AC3E}">
        <p14:creationId xmlns:p14="http://schemas.microsoft.com/office/powerpoint/2010/main" val="336312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rgbClr val="969696"/>
                </a:solidFill>
              </a:defRPr>
            </a:lvl1pPr>
          </a:lstStyle>
          <a:p>
            <a:endParaRPr lang="es-E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1">
                    <a:lumMod val="65000"/>
                  </a:schemeClr>
                </a:solidFill>
              </a:defRPr>
            </a:lvl1pPr>
          </a:lstStyle>
          <a:p>
            <a:endParaRPr lang="es-E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rgbClr val="777777"/>
                </a:solidFill>
              </a:defRPr>
            </a:lvl1pPr>
          </a:lstStyle>
          <a:p>
            <a:fld id="{5CA515D5-B793-4548-915D-7E3F631D7AB5}" type="slidenum">
              <a:rPr lang="es-ES" smtClean="0"/>
              <a:pPr/>
              <a:t>‹Nº›</a:t>
            </a:fld>
            <a:endParaRPr lang="es-ES"/>
          </a:p>
        </p:txBody>
      </p:sp>
    </p:spTree>
    <p:extLst>
      <p:ext uri="{BB962C8B-B14F-4D97-AF65-F5344CB8AC3E}">
        <p14:creationId xmlns:p14="http://schemas.microsoft.com/office/powerpoint/2010/main" val="3995327805"/>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jpg"/><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9.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2555875" y="260648"/>
            <a:ext cx="3240088" cy="579438"/>
          </a:xfrm>
          <a:prstGeom prst="rect">
            <a:avLst/>
          </a:prstGeom>
          <a:noFill/>
          <a:ln w="9525">
            <a:noFill/>
            <a:miter lim="800000"/>
            <a:headEnd/>
            <a:tailEnd/>
          </a:ln>
          <a:effectLst/>
        </p:spPr>
        <p:txBody>
          <a:bodyPr>
            <a:spAutoFit/>
          </a:bodyPr>
          <a:lstStyle/>
          <a:p>
            <a:pPr>
              <a:spcBef>
                <a:spcPct val="50000"/>
              </a:spcBef>
            </a:pPr>
            <a:r>
              <a:rPr lang="es-ES" sz="3200" b="1" dirty="0">
                <a:solidFill>
                  <a:schemeClr val="tx2"/>
                </a:solidFill>
              </a:rPr>
              <a:t>¿Qué es el color?</a:t>
            </a:r>
          </a:p>
        </p:txBody>
      </p:sp>
      <p:sp>
        <p:nvSpPr>
          <p:cNvPr id="63493" name="Text Box 5"/>
          <p:cNvSpPr txBox="1">
            <a:spLocks noChangeArrowheads="1"/>
          </p:cNvSpPr>
          <p:nvPr/>
        </p:nvSpPr>
        <p:spPr bwMode="auto">
          <a:xfrm>
            <a:off x="1547813" y="1628775"/>
            <a:ext cx="6480175" cy="366713"/>
          </a:xfrm>
          <a:prstGeom prst="rect">
            <a:avLst/>
          </a:prstGeom>
          <a:noFill/>
          <a:ln w="9525">
            <a:noFill/>
            <a:miter lim="800000"/>
            <a:headEnd/>
            <a:tailEnd/>
          </a:ln>
          <a:effectLst/>
        </p:spPr>
        <p:txBody>
          <a:bodyPr>
            <a:spAutoFit/>
          </a:bodyPr>
          <a:lstStyle/>
          <a:p>
            <a:pPr>
              <a:spcBef>
                <a:spcPct val="50000"/>
              </a:spcBef>
            </a:pPr>
            <a:endParaRPr lang="es-MX" sz="1800"/>
          </a:p>
        </p:txBody>
      </p:sp>
      <p:sp>
        <p:nvSpPr>
          <p:cNvPr id="63494" name="Text Box 6"/>
          <p:cNvSpPr txBox="1">
            <a:spLocks noChangeArrowheads="1"/>
          </p:cNvSpPr>
          <p:nvPr/>
        </p:nvSpPr>
        <p:spPr bwMode="auto">
          <a:xfrm>
            <a:off x="250825" y="1052736"/>
            <a:ext cx="8569325" cy="4789487"/>
          </a:xfrm>
          <a:prstGeom prst="rect">
            <a:avLst/>
          </a:prstGeom>
          <a:noFill/>
          <a:ln w="9525">
            <a:noFill/>
            <a:miter lim="800000"/>
            <a:headEnd/>
            <a:tailEnd/>
          </a:ln>
          <a:effectLst/>
        </p:spPr>
        <p:txBody>
          <a:bodyPr>
            <a:spAutoFit/>
          </a:bodyPr>
          <a:lstStyle/>
          <a:p>
            <a:r>
              <a:rPr lang="es-ES" dirty="0"/>
              <a:t>Afortunados son los ingenuos,  aquellos que no saben nada del color en el sentido llamado científico. Para ellos el color no es un problema. </a:t>
            </a:r>
          </a:p>
          <a:p>
            <a:r>
              <a:rPr lang="es-ES" dirty="0"/>
              <a:t>El color es una cosa tan evidente como la mayoría de las cosas y fenómenos en la vida, tal como el día o la noche, arriba y abajo, aire y agua. Todos los humanos que ven, saben qué es el color. Éste (el color) junto con la forma constituyen nuestro mundo visual.</a:t>
            </a:r>
          </a:p>
          <a:p>
            <a:r>
              <a:rPr lang="es-ES" dirty="0"/>
              <a:t>Anteriormente use una analogía con una frase de san Agustín. “Todo mundo sabe qué es el tiempo, hasta que le pides que explique qué es”. Es lo mismo con el color.</a:t>
            </a:r>
          </a:p>
        </p:txBody>
      </p:sp>
      <p:sp>
        <p:nvSpPr>
          <p:cNvPr id="63495" name="Text Box 7"/>
          <p:cNvSpPr txBox="1">
            <a:spLocks noChangeArrowheads="1"/>
          </p:cNvSpPr>
          <p:nvPr/>
        </p:nvSpPr>
        <p:spPr bwMode="auto">
          <a:xfrm>
            <a:off x="755650" y="6302375"/>
            <a:ext cx="5976938" cy="366713"/>
          </a:xfrm>
          <a:prstGeom prst="rect">
            <a:avLst/>
          </a:prstGeom>
          <a:noFill/>
          <a:ln w="9525">
            <a:noFill/>
            <a:miter lim="800000"/>
            <a:headEnd/>
            <a:tailEnd/>
          </a:ln>
          <a:effectLst/>
        </p:spPr>
        <p:txBody>
          <a:bodyPr>
            <a:spAutoFit/>
          </a:bodyPr>
          <a:lstStyle/>
          <a:p>
            <a:pPr>
              <a:spcBef>
                <a:spcPct val="50000"/>
              </a:spcBef>
            </a:pPr>
            <a:r>
              <a:rPr lang="es-ES" sz="1800"/>
              <a:t>Lark Sivik 1997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971550" y="727075"/>
            <a:ext cx="7129463" cy="545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3" cstate="print"/>
          <a:srcRect/>
          <a:stretch>
            <a:fillRect/>
          </a:stretch>
        </p:blipFill>
        <p:spPr bwMode="auto">
          <a:xfrm>
            <a:off x="690563" y="38100"/>
            <a:ext cx="7089775" cy="6680200"/>
          </a:xfrm>
          <a:prstGeom prst="rect">
            <a:avLst/>
          </a:prstGeom>
          <a:noFill/>
          <a:ln w="9525">
            <a:noFill/>
            <a:miter lim="800000"/>
            <a:headEnd/>
            <a:tailEnd/>
          </a:ln>
          <a:effectLst/>
        </p:spPr>
      </p:pic>
      <p:graphicFrame>
        <p:nvGraphicFramePr>
          <p:cNvPr id="65542" name="Object 6"/>
          <p:cNvGraphicFramePr>
            <a:graphicFrameLocks noChangeAspect="1"/>
          </p:cNvGraphicFramePr>
          <p:nvPr/>
        </p:nvGraphicFramePr>
        <p:xfrm>
          <a:off x="179388" y="5724525"/>
          <a:ext cx="2952750" cy="728663"/>
        </p:xfrm>
        <a:graphic>
          <a:graphicData uri="http://schemas.openxmlformats.org/presentationml/2006/ole">
            <mc:AlternateContent xmlns:mc="http://schemas.openxmlformats.org/markup-compatibility/2006">
              <mc:Choice xmlns:v="urn:schemas-microsoft-com:vml" Requires="v">
                <p:oleObj spid="_x0000_s65569" name="Ecuación" r:id="rId4" imgW="1041120" imgH="203040" progId="Equation.3">
                  <p:embed/>
                </p:oleObj>
              </mc:Choice>
              <mc:Fallback>
                <p:oleObj name="Ecuación" r:id="rId4" imgW="1041120" imgH="2030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724525"/>
                        <a:ext cx="2952750" cy="72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p:cNvPicPr>
            <a:picLocks noChangeAspect="1" noChangeArrowheads="1"/>
          </p:cNvPicPr>
          <p:nvPr/>
        </p:nvPicPr>
        <p:blipFill>
          <a:blip r:embed="rId2" cstate="print"/>
          <a:srcRect/>
          <a:stretch>
            <a:fillRect/>
          </a:stretch>
        </p:blipFill>
        <p:spPr bwMode="auto">
          <a:xfrm>
            <a:off x="320675" y="209550"/>
            <a:ext cx="8428038" cy="660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p:cNvPicPr>
            <a:picLocks noChangeAspect="1" noChangeArrowheads="1"/>
          </p:cNvPicPr>
          <p:nvPr/>
        </p:nvPicPr>
        <p:blipFill>
          <a:blip r:embed="rId2" cstate="print"/>
          <a:srcRect/>
          <a:stretch>
            <a:fillRect/>
          </a:stretch>
        </p:blipFill>
        <p:spPr bwMode="auto">
          <a:xfrm>
            <a:off x="323850" y="44450"/>
            <a:ext cx="8424863" cy="6602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p:cNvPicPr>
            <a:picLocks noChangeAspect="1" noChangeArrowheads="1"/>
          </p:cNvPicPr>
          <p:nvPr/>
        </p:nvPicPr>
        <p:blipFill>
          <a:blip r:embed="rId2" cstate="print"/>
          <a:srcRect/>
          <a:stretch>
            <a:fillRect/>
          </a:stretch>
        </p:blipFill>
        <p:spPr bwMode="auto">
          <a:xfrm>
            <a:off x="327025" y="142875"/>
            <a:ext cx="8421688" cy="6599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4121335779"/>
              </p:ext>
            </p:extLst>
          </p:nvPr>
        </p:nvGraphicFramePr>
        <p:xfrm>
          <a:off x="747712" y="685800"/>
          <a:ext cx="7648576"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2385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107950" y="115888"/>
            <a:ext cx="3948113" cy="579437"/>
          </a:xfrm>
          <a:prstGeom prst="rect">
            <a:avLst/>
          </a:prstGeom>
          <a:noFill/>
          <a:ln w="9525">
            <a:noFill/>
            <a:miter lim="800000"/>
            <a:headEnd/>
            <a:tailEnd/>
          </a:ln>
          <a:effectLst/>
        </p:spPr>
        <p:txBody>
          <a:bodyPr wrap="none">
            <a:spAutoFit/>
          </a:bodyPr>
          <a:lstStyle/>
          <a:p>
            <a:r>
              <a:rPr lang="es-MX" sz="3200">
                <a:ea typeface="Osaka" charset="-128"/>
              </a:rPr>
              <a:t>Respuesta de los conos</a:t>
            </a:r>
            <a:endParaRPr lang="es-ES" sz="3200">
              <a:ea typeface="Osaka" charset="-128"/>
            </a:endParaRPr>
          </a:p>
        </p:txBody>
      </p:sp>
      <p:graphicFrame>
        <p:nvGraphicFramePr>
          <p:cNvPr id="71684" name="Object 4"/>
          <p:cNvGraphicFramePr>
            <a:graphicFrameLocks noChangeAspect="1"/>
          </p:cNvGraphicFramePr>
          <p:nvPr/>
        </p:nvGraphicFramePr>
        <p:xfrm>
          <a:off x="250825" y="5376863"/>
          <a:ext cx="5041900" cy="1295400"/>
        </p:xfrm>
        <a:graphic>
          <a:graphicData uri="http://schemas.openxmlformats.org/presentationml/2006/ole">
            <mc:AlternateContent xmlns:mc="http://schemas.openxmlformats.org/markup-compatibility/2006">
              <mc:Choice xmlns:v="urn:schemas-microsoft-com:vml" Requires="v">
                <p:oleObj spid="_x0000_s71711" name="Ecuación" r:id="rId3" imgW="1384200" imgH="355320" progId="Equation.3">
                  <p:embed/>
                </p:oleObj>
              </mc:Choice>
              <mc:Fallback>
                <p:oleObj name="Ecuación" r:id="rId3" imgW="1384200" imgH="35532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376863"/>
                        <a:ext cx="50419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63" name="Group 31"/>
          <p:cNvGrpSpPr>
            <a:grpSpLocks/>
          </p:cNvGrpSpPr>
          <p:nvPr/>
        </p:nvGrpSpPr>
        <p:grpSpPr bwMode="auto">
          <a:xfrm>
            <a:off x="5183188" y="4365625"/>
            <a:ext cx="3960812" cy="1536700"/>
            <a:chOff x="3265" y="2750"/>
            <a:chExt cx="2495" cy="968"/>
          </a:xfrm>
        </p:grpSpPr>
        <p:pic>
          <p:nvPicPr>
            <p:cNvPr id="69644" name="Picture 12"/>
            <p:cNvPicPr>
              <a:picLocks noChangeAspect="1" noChangeArrowheads="1"/>
            </p:cNvPicPr>
            <p:nvPr/>
          </p:nvPicPr>
          <p:blipFill>
            <a:blip r:embed="rId3" cstate="print"/>
            <a:srcRect/>
            <a:stretch>
              <a:fillRect/>
            </a:stretch>
          </p:blipFill>
          <p:spPr bwMode="auto">
            <a:xfrm>
              <a:off x="4164" y="2750"/>
              <a:ext cx="1165" cy="649"/>
            </a:xfrm>
            <a:prstGeom prst="rect">
              <a:avLst/>
            </a:prstGeom>
            <a:noFill/>
            <a:ln w="9525">
              <a:noFill/>
              <a:miter lim="800000"/>
              <a:headEnd/>
              <a:tailEnd/>
            </a:ln>
            <a:effectLst/>
          </p:spPr>
        </p:pic>
        <p:sp>
          <p:nvSpPr>
            <p:cNvPr id="69655" name="Text Box 23"/>
            <p:cNvSpPr txBox="1">
              <a:spLocks noChangeArrowheads="1"/>
            </p:cNvSpPr>
            <p:nvPr/>
          </p:nvSpPr>
          <p:spPr bwMode="auto">
            <a:xfrm>
              <a:off x="3265" y="3430"/>
              <a:ext cx="2495" cy="288"/>
            </a:xfrm>
            <a:prstGeom prst="rect">
              <a:avLst/>
            </a:prstGeom>
            <a:noFill/>
            <a:ln w="9525">
              <a:noFill/>
              <a:miter lim="800000"/>
              <a:headEnd/>
              <a:tailEnd/>
            </a:ln>
            <a:effectLst/>
          </p:spPr>
          <p:txBody>
            <a:bodyPr>
              <a:spAutoFit/>
            </a:bodyPr>
            <a:lstStyle/>
            <a:p>
              <a:pPr>
                <a:spcBef>
                  <a:spcPct val="50000"/>
                </a:spcBef>
              </a:pPr>
              <a:r>
                <a:rPr lang="es-ES" sz="2400"/>
                <a:t>Sensitividad de los conos s</a:t>
              </a:r>
              <a:r>
                <a:rPr lang="es-ES" sz="2400" baseline="-25000"/>
                <a:t>i</a:t>
              </a:r>
              <a:r>
                <a:rPr lang="es-ES" sz="2400"/>
                <a:t>(</a:t>
              </a:r>
              <a:r>
                <a:rPr lang="el-GR" sz="2400">
                  <a:cs typeface="Times New Roman" charset="0"/>
                </a:rPr>
                <a:t>λ</a:t>
              </a:r>
              <a:r>
                <a:rPr lang="es-ES" sz="2400">
                  <a:cs typeface="Times New Roman" charset="0"/>
                </a:rPr>
                <a:t>)</a:t>
              </a:r>
              <a:endParaRPr lang="el-GR" sz="2400">
                <a:cs typeface="Times New Roman" charset="0"/>
              </a:endParaRPr>
            </a:p>
          </p:txBody>
        </p:sp>
      </p:grpSp>
      <p:graphicFrame>
        <p:nvGraphicFramePr>
          <p:cNvPr id="69648" name="Object 16"/>
          <p:cNvGraphicFramePr>
            <a:graphicFrameLocks noChangeAspect="1"/>
          </p:cNvGraphicFramePr>
          <p:nvPr/>
        </p:nvGraphicFramePr>
        <p:xfrm>
          <a:off x="-96838" y="5516563"/>
          <a:ext cx="5160963" cy="1147762"/>
        </p:xfrm>
        <a:graphic>
          <a:graphicData uri="http://schemas.openxmlformats.org/presentationml/2006/ole">
            <mc:AlternateContent xmlns:mc="http://schemas.openxmlformats.org/markup-compatibility/2006">
              <mc:Choice xmlns:v="urn:schemas-microsoft-com:vml" Requires="v">
                <p:oleObj spid="_x0000_s69675" name="Ecuación" r:id="rId4" imgW="1600200" imgH="355320" progId="Equation.3">
                  <p:embed/>
                </p:oleObj>
              </mc:Choice>
              <mc:Fallback>
                <p:oleObj name="Ecuación" r:id="rId4" imgW="1600200" imgH="355320" progId="Equation.3">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8" y="5516563"/>
                        <a:ext cx="5160963" cy="114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9660" name="Group 28"/>
          <p:cNvGrpSpPr>
            <a:grpSpLocks/>
          </p:cNvGrpSpPr>
          <p:nvPr/>
        </p:nvGrpSpPr>
        <p:grpSpPr bwMode="auto">
          <a:xfrm>
            <a:off x="6732588" y="260350"/>
            <a:ext cx="2232025" cy="2695575"/>
            <a:chOff x="4241" y="164"/>
            <a:chExt cx="1406" cy="1698"/>
          </a:xfrm>
        </p:grpSpPr>
        <p:pic>
          <p:nvPicPr>
            <p:cNvPr id="69643" name="Picture 11"/>
            <p:cNvPicPr>
              <a:picLocks noChangeAspect="1" noChangeArrowheads="1"/>
            </p:cNvPicPr>
            <p:nvPr/>
          </p:nvPicPr>
          <p:blipFill>
            <a:blip r:embed="rId6" cstate="print"/>
            <a:srcRect/>
            <a:stretch>
              <a:fillRect/>
            </a:stretch>
          </p:blipFill>
          <p:spPr bwMode="auto">
            <a:xfrm>
              <a:off x="4241" y="164"/>
              <a:ext cx="1186" cy="1132"/>
            </a:xfrm>
            <a:prstGeom prst="rect">
              <a:avLst/>
            </a:prstGeom>
            <a:noFill/>
            <a:ln w="9525">
              <a:noFill/>
              <a:miter lim="800000"/>
              <a:headEnd/>
              <a:tailEnd/>
            </a:ln>
            <a:effectLst/>
          </p:spPr>
        </p:pic>
        <p:sp>
          <p:nvSpPr>
            <p:cNvPr id="69649" name="Text Box 17"/>
            <p:cNvSpPr txBox="1">
              <a:spLocks noChangeArrowheads="1"/>
            </p:cNvSpPr>
            <p:nvPr/>
          </p:nvSpPr>
          <p:spPr bwMode="auto">
            <a:xfrm>
              <a:off x="4241" y="1344"/>
              <a:ext cx="1406" cy="518"/>
            </a:xfrm>
            <a:prstGeom prst="rect">
              <a:avLst/>
            </a:prstGeom>
            <a:noFill/>
            <a:ln w="9525">
              <a:noFill/>
              <a:miter lim="800000"/>
              <a:headEnd/>
              <a:tailEnd/>
            </a:ln>
            <a:effectLst/>
          </p:spPr>
          <p:txBody>
            <a:bodyPr>
              <a:spAutoFit/>
            </a:bodyPr>
            <a:lstStyle/>
            <a:p>
              <a:pPr>
                <a:spcBef>
                  <a:spcPct val="50000"/>
                </a:spcBef>
              </a:pPr>
              <a:r>
                <a:rPr lang="es-ES" sz="2400"/>
                <a:t>Radiancia del Iluminante l(</a:t>
              </a:r>
              <a:r>
                <a:rPr lang="el-GR" sz="2400">
                  <a:cs typeface="Times New Roman" charset="0"/>
                </a:rPr>
                <a:t>λ</a:t>
              </a:r>
              <a:r>
                <a:rPr lang="es-ES" sz="2400">
                  <a:cs typeface="Times New Roman" charset="0"/>
                </a:rPr>
                <a:t>)</a:t>
              </a:r>
              <a:endParaRPr lang="el-GR" sz="2400">
                <a:cs typeface="Times New Roman" charset="0"/>
              </a:endParaRPr>
            </a:p>
          </p:txBody>
        </p:sp>
      </p:grpSp>
      <p:grpSp>
        <p:nvGrpSpPr>
          <p:cNvPr id="69661" name="Group 29"/>
          <p:cNvGrpSpPr>
            <a:grpSpLocks/>
          </p:cNvGrpSpPr>
          <p:nvPr/>
        </p:nvGrpSpPr>
        <p:grpSpPr bwMode="auto">
          <a:xfrm>
            <a:off x="34925" y="176213"/>
            <a:ext cx="5683250" cy="4260850"/>
            <a:chOff x="22" y="28"/>
            <a:chExt cx="3580" cy="2684"/>
          </a:xfrm>
        </p:grpSpPr>
        <p:pic>
          <p:nvPicPr>
            <p:cNvPr id="69638" name="Picture 6" descr="Cuahutepec1"/>
            <p:cNvPicPr>
              <a:picLocks noChangeAspect="1" noChangeArrowheads="1"/>
            </p:cNvPicPr>
            <p:nvPr/>
          </p:nvPicPr>
          <p:blipFill>
            <a:blip r:embed="rId7" cstate="print"/>
            <a:srcRect/>
            <a:stretch>
              <a:fillRect/>
            </a:stretch>
          </p:blipFill>
          <p:spPr bwMode="auto">
            <a:xfrm>
              <a:off x="22" y="28"/>
              <a:ext cx="3580" cy="2684"/>
            </a:xfrm>
            <a:prstGeom prst="rect">
              <a:avLst/>
            </a:prstGeom>
            <a:noFill/>
          </p:spPr>
        </p:pic>
        <p:sp>
          <p:nvSpPr>
            <p:cNvPr id="69652" name="Text Box 20"/>
            <p:cNvSpPr txBox="1">
              <a:spLocks noChangeArrowheads="1"/>
            </p:cNvSpPr>
            <p:nvPr/>
          </p:nvSpPr>
          <p:spPr bwMode="auto">
            <a:xfrm>
              <a:off x="612" y="119"/>
              <a:ext cx="2495" cy="288"/>
            </a:xfrm>
            <a:prstGeom prst="rect">
              <a:avLst/>
            </a:prstGeom>
            <a:noFill/>
            <a:ln w="9525">
              <a:noFill/>
              <a:miter lim="800000"/>
              <a:headEnd/>
              <a:tailEnd/>
            </a:ln>
            <a:effectLst/>
          </p:spPr>
          <p:txBody>
            <a:bodyPr>
              <a:spAutoFit/>
            </a:bodyPr>
            <a:lstStyle/>
            <a:p>
              <a:pPr>
                <a:spcBef>
                  <a:spcPct val="50000"/>
                </a:spcBef>
              </a:pPr>
              <a:r>
                <a:rPr lang="es-ES" sz="2400"/>
                <a:t>Reflectancia del Objeto r(</a:t>
              </a:r>
              <a:r>
                <a:rPr lang="el-GR" sz="2400">
                  <a:cs typeface="Times New Roman" charset="0"/>
                </a:rPr>
                <a:t>λ</a:t>
              </a:r>
              <a:r>
                <a:rPr lang="es-ES" sz="2400">
                  <a:cs typeface="Times New Roman" charset="0"/>
                </a:rPr>
                <a:t>)</a:t>
              </a:r>
              <a:endParaRPr lang="el-GR" sz="2400">
                <a:cs typeface="Times New Roman" charset="0"/>
              </a:endParaRPr>
            </a:p>
          </p:txBody>
        </p:sp>
      </p:grpSp>
      <p:grpSp>
        <p:nvGrpSpPr>
          <p:cNvPr id="69662" name="Group 30"/>
          <p:cNvGrpSpPr>
            <a:grpSpLocks/>
          </p:cNvGrpSpPr>
          <p:nvPr/>
        </p:nvGrpSpPr>
        <p:grpSpPr bwMode="auto">
          <a:xfrm>
            <a:off x="2771775" y="3284538"/>
            <a:ext cx="4464050" cy="1584325"/>
            <a:chOff x="1746" y="2069"/>
            <a:chExt cx="2812" cy="998"/>
          </a:xfrm>
        </p:grpSpPr>
        <p:sp>
          <p:nvSpPr>
            <p:cNvPr id="69646" name="Line 14"/>
            <p:cNvSpPr>
              <a:spLocks noChangeShapeType="1"/>
            </p:cNvSpPr>
            <p:nvPr/>
          </p:nvSpPr>
          <p:spPr bwMode="auto">
            <a:xfrm>
              <a:off x="1746" y="2069"/>
              <a:ext cx="2541" cy="998"/>
            </a:xfrm>
            <a:prstGeom prst="line">
              <a:avLst/>
            </a:prstGeom>
            <a:noFill/>
            <a:ln w="38100">
              <a:solidFill>
                <a:schemeClr val="tx1"/>
              </a:solidFill>
              <a:round/>
              <a:headEnd/>
              <a:tailEnd type="triangle" w="med" len="med"/>
            </a:ln>
            <a:effectLst/>
          </p:spPr>
          <p:txBody>
            <a:bodyPr/>
            <a:lstStyle/>
            <a:p>
              <a:endParaRPr lang="es-MX"/>
            </a:p>
          </p:txBody>
        </p:sp>
        <p:sp>
          <p:nvSpPr>
            <p:cNvPr id="69653" name="Text Box 21"/>
            <p:cNvSpPr txBox="1">
              <a:spLocks noChangeArrowheads="1"/>
            </p:cNvSpPr>
            <p:nvPr/>
          </p:nvSpPr>
          <p:spPr bwMode="auto">
            <a:xfrm>
              <a:off x="2698" y="2688"/>
              <a:ext cx="1860" cy="288"/>
            </a:xfrm>
            <a:prstGeom prst="rect">
              <a:avLst/>
            </a:prstGeom>
            <a:noFill/>
            <a:ln w="9525">
              <a:noFill/>
              <a:miter lim="800000"/>
              <a:headEnd/>
              <a:tailEnd/>
            </a:ln>
            <a:effectLst/>
          </p:spPr>
          <p:txBody>
            <a:bodyPr>
              <a:spAutoFit/>
            </a:bodyPr>
            <a:lstStyle/>
            <a:p>
              <a:pPr>
                <a:spcBef>
                  <a:spcPct val="50000"/>
                </a:spcBef>
              </a:pPr>
              <a:r>
                <a:rPr lang="es-ES" sz="2400"/>
                <a:t>Luz observada f(</a:t>
              </a:r>
              <a:r>
                <a:rPr lang="el-GR" sz="2400">
                  <a:cs typeface="Times New Roman" charset="0"/>
                </a:rPr>
                <a:t>λ</a:t>
              </a:r>
              <a:r>
                <a:rPr lang="es-ES" sz="2400">
                  <a:cs typeface="Times New Roman" charset="0"/>
                </a:rPr>
                <a:t>)</a:t>
              </a:r>
              <a:endParaRPr lang="el-GR" sz="2400">
                <a:cs typeface="Times New Roman" charset="0"/>
              </a:endParaRPr>
            </a:p>
          </p:txBody>
        </p:sp>
      </p:grpSp>
      <p:sp>
        <p:nvSpPr>
          <p:cNvPr id="69645" name="Line 13"/>
          <p:cNvSpPr>
            <a:spLocks noChangeShapeType="1"/>
          </p:cNvSpPr>
          <p:nvPr/>
        </p:nvSpPr>
        <p:spPr bwMode="auto">
          <a:xfrm flipH="1">
            <a:off x="2700338" y="692150"/>
            <a:ext cx="4608512" cy="2519363"/>
          </a:xfrm>
          <a:prstGeom prst="line">
            <a:avLst/>
          </a:prstGeom>
          <a:noFill/>
          <a:ln w="57150">
            <a:solidFill>
              <a:schemeClr val="tx1"/>
            </a:solidFill>
            <a:round/>
            <a:headEnd/>
            <a:tailEnd type="triangle" w="med" len="med"/>
          </a:ln>
          <a:effectLst/>
        </p:spPr>
        <p:txBody>
          <a:bodyPr/>
          <a:lstStyle/>
          <a:p>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 fill="hold"/>
                                        <p:tgtEl>
                                          <p:spTgt spid="69660"/>
                                        </p:tgtEl>
                                        <p:attrNameLst>
                                          <p:attrName>r</p:attrName>
                                        </p:attrNameLst>
                                      </p:cBhvr>
                                    </p:animRot>
                                  </p:childTnLst>
                                </p:cTn>
                              </p:par>
                            </p:childTnLst>
                          </p:cTn>
                        </p:par>
                        <p:par>
                          <p:cTn id="7" fill="hold">
                            <p:stCondLst>
                              <p:cond delay="500"/>
                            </p:stCondLst>
                            <p:childTnLst>
                              <p:par>
                                <p:cTn id="8" presetID="4" presetClass="entr" presetSubtype="16" fill="hold" nodeType="afterEffect">
                                  <p:stCondLst>
                                    <p:cond delay="0"/>
                                  </p:stCondLst>
                                  <p:childTnLst>
                                    <p:set>
                                      <p:cBhvr>
                                        <p:cTn id="9" dur="1" fill="hold">
                                          <p:stCondLst>
                                            <p:cond delay="0"/>
                                          </p:stCondLst>
                                        </p:cTn>
                                        <p:tgtEl>
                                          <p:spTgt spid="69661"/>
                                        </p:tgtEl>
                                        <p:attrNameLst>
                                          <p:attrName>style.visibility</p:attrName>
                                        </p:attrNameLst>
                                      </p:cBhvr>
                                      <p:to>
                                        <p:strVal val="visible"/>
                                      </p:to>
                                    </p:set>
                                    <p:animEffect transition="in" filter="box(in)">
                                      <p:cBhvr>
                                        <p:cTn id="10" dur="500"/>
                                        <p:tgtEl>
                                          <p:spTgt spid="69661"/>
                                        </p:tgtEl>
                                      </p:cBhvr>
                                    </p:animEffect>
                                  </p:childTnLst>
                                </p:cTn>
                              </p:par>
                            </p:childTnLst>
                          </p:cTn>
                        </p:par>
                        <p:par>
                          <p:cTn id="11" fill="hold">
                            <p:stCondLst>
                              <p:cond delay="1000"/>
                            </p:stCondLst>
                            <p:childTnLst>
                              <p:par>
                                <p:cTn id="12" presetID="24" presetClass="entr" presetSubtype="0" fill="hold" grpId="0" nodeType="afterEffect">
                                  <p:stCondLst>
                                    <p:cond delay="0"/>
                                  </p:stCondLst>
                                  <p:childTnLst>
                                    <p:set>
                                      <p:cBhvr>
                                        <p:cTn id="13" dur="1" fill="hold">
                                          <p:stCondLst>
                                            <p:cond delay="0"/>
                                          </p:stCondLst>
                                        </p:cTn>
                                        <p:tgtEl>
                                          <p:spTgt spid="69645"/>
                                        </p:tgtEl>
                                        <p:attrNameLst>
                                          <p:attrName>style.visibility</p:attrName>
                                        </p:attrNameLst>
                                      </p:cBhvr>
                                      <p:to>
                                        <p:strVal val="visible"/>
                                      </p:to>
                                    </p:set>
                                    <p:anim to="" calcmode="lin" valueType="num">
                                      <p:cBhvr>
                                        <p:cTn id="14" dur="1" fill="hold"/>
                                        <p:tgtEl>
                                          <p:spTgt spid="69645"/>
                                        </p:tgtEl>
                                        <p:attrNameLst>
                                          <p:attrName/>
                                        </p:attrNameLst>
                                      </p:cBhvr>
                                    </p:anim>
                                  </p:childTnLst>
                                </p:cTn>
                              </p:par>
                            </p:childTnLst>
                          </p:cTn>
                        </p:par>
                        <p:par>
                          <p:cTn id="15" fill="hold">
                            <p:stCondLst>
                              <p:cond delay="1000"/>
                            </p:stCondLst>
                            <p:childTnLst>
                              <p:par>
                                <p:cTn id="16" presetID="54" presetClass="entr" presetSubtype="0" accel="100000" fill="hold" nodeType="afterEffect">
                                  <p:stCondLst>
                                    <p:cond delay="0"/>
                                  </p:stCondLst>
                                  <p:childTnLst>
                                    <p:set>
                                      <p:cBhvr>
                                        <p:cTn id="17" dur="1" fill="hold">
                                          <p:stCondLst>
                                            <p:cond delay="0"/>
                                          </p:stCondLst>
                                        </p:cTn>
                                        <p:tgtEl>
                                          <p:spTgt spid="69662"/>
                                        </p:tgtEl>
                                        <p:attrNameLst>
                                          <p:attrName>style.visibility</p:attrName>
                                        </p:attrNameLst>
                                      </p:cBhvr>
                                      <p:to>
                                        <p:strVal val="visible"/>
                                      </p:to>
                                    </p:set>
                                    <p:anim calcmode="lin" valueType="num">
                                      <p:cBhvr>
                                        <p:cTn id="18" dur="500" fill="hold"/>
                                        <p:tgtEl>
                                          <p:spTgt spid="69662"/>
                                        </p:tgtEl>
                                        <p:attrNameLst>
                                          <p:attrName>ppt_w</p:attrName>
                                        </p:attrNameLst>
                                      </p:cBhvr>
                                      <p:tavLst>
                                        <p:tav tm="0">
                                          <p:val>
                                            <p:strVal val="#ppt_w*0.05"/>
                                          </p:val>
                                        </p:tav>
                                        <p:tav tm="100000">
                                          <p:val>
                                            <p:strVal val="#ppt_w"/>
                                          </p:val>
                                        </p:tav>
                                      </p:tavLst>
                                    </p:anim>
                                    <p:anim calcmode="lin" valueType="num">
                                      <p:cBhvr>
                                        <p:cTn id="19" dur="500" fill="hold"/>
                                        <p:tgtEl>
                                          <p:spTgt spid="69662"/>
                                        </p:tgtEl>
                                        <p:attrNameLst>
                                          <p:attrName>ppt_h</p:attrName>
                                        </p:attrNameLst>
                                      </p:cBhvr>
                                      <p:tavLst>
                                        <p:tav tm="0">
                                          <p:val>
                                            <p:strVal val="#ppt_h"/>
                                          </p:val>
                                        </p:tav>
                                        <p:tav tm="100000">
                                          <p:val>
                                            <p:strVal val="#ppt_h"/>
                                          </p:val>
                                        </p:tav>
                                      </p:tavLst>
                                    </p:anim>
                                    <p:anim calcmode="lin" valueType="num">
                                      <p:cBhvr>
                                        <p:cTn id="20" dur="500" fill="hold"/>
                                        <p:tgtEl>
                                          <p:spTgt spid="69662"/>
                                        </p:tgtEl>
                                        <p:attrNameLst>
                                          <p:attrName>ppt_x</p:attrName>
                                        </p:attrNameLst>
                                      </p:cBhvr>
                                      <p:tavLst>
                                        <p:tav tm="0">
                                          <p:val>
                                            <p:strVal val="#ppt_x-.2"/>
                                          </p:val>
                                        </p:tav>
                                        <p:tav tm="100000">
                                          <p:val>
                                            <p:strVal val="#ppt_x"/>
                                          </p:val>
                                        </p:tav>
                                      </p:tavLst>
                                    </p:anim>
                                    <p:anim calcmode="lin" valueType="num">
                                      <p:cBhvr>
                                        <p:cTn id="21" dur="500" fill="hold"/>
                                        <p:tgtEl>
                                          <p:spTgt spid="69662"/>
                                        </p:tgtEl>
                                        <p:attrNameLst>
                                          <p:attrName>ppt_y</p:attrName>
                                        </p:attrNameLst>
                                      </p:cBhvr>
                                      <p:tavLst>
                                        <p:tav tm="0">
                                          <p:val>
                                            <p:strVal val="#ppt_y"/>
                                          </p:val>
                                        </p:tav>
                                        <p:tav tm="100000">
                                          <p:val>
                                            <p:strVal val="#ppt_y"/>
                                          </p:val>
                                        </p:tav>
                                      </p:tavLst>
                                    </p:anim>
                                    <p:animEffect transition="in" filter="fade">
                                      <p:cBhvr>
                                        <p:cTn id="22" dur="500"/>
                                        <p:tgtEl>
                                          <p:spTgt spid="69662"/>
                                        </p:tgtEl>
                                      </p:cBhvr>
                                    </p:animEffect>
                                  </p:childTnLst>
                                </p:cTn>
                              </p:par>
                            </p:childTnLst>
                          </p:cTn>
                        </p:par>
                        <p:par>
                          <p:cTn id="23" fill="hold">
                            <p:stCondLst>
                              <p:cond delay="1500"/>
                            </p:stCondLst>
                            <p:childTnLst>
                              <p:par>
                                <p:cTn id="24" presetID="7" presetClass="entr" presetSubtype="4" fill="hold" nodeType="afterEffect">
                                  <p:stCondLst>
                                    <p:cond delay="0"/>
                                  </p:stCondLst>
                                  <p:childTnLst>
                                    <p:set>
                                      <p:cBhvr>
                                        <p:cTn id="25" dur="1" fill="hold">
                                          <p:stCondLst>
                                            <p:cond delay="0"/>
                                          </p:stCondLst>
                                        </p:cTn>
                                        <p:tgtEl>
                                          <p:spTgt spid="69663"/>
                                        </p:tgtEl>
                                        <p:attrNameLst>
                                          <p:attrName>style.visibility</p:attrName>
                                        </p:attrNameLst>
                                      </p:cBhvr>
                                      <p:to>
                                        <p:strVal val="visible"/>
                                      </p:to>
                                    </p:set>
                                    <p:anim calcmode="lin" valueType="num">
                                      <p:cBhvr additive="base">
                                        <p:cTn id="26" dur="1000" fill="hold"/>
                                        <p:tgtEl>
                                          <p:spTgt spid="69663"/>
                                        </p:tgtEl>
                                        <p:attrNameLst>
                                          <p:attrName>ppt_x</p:attrName>
                                        </p:attrNameLst>
                                      </p:cBhvr>
                                      <p:tavLst>
                                        <p:tav tm="0">
                                          <p:val>
                                            <p:strVal val="#ppt_x"/>
                                          </p:val>
                                        </p:tav>
                                        <p:tav tm="100000">
                                          <p:val>
                                            <p:strVal val="#ppt_x"/>
                                          </p:val>
                                        </p:tav>
                                      </p:tavLst>
                                    </p:anim>
                                    <p:anim calcmode="lin" valueType="num">
                                      <p:cBhvr additive="base">
                                        <p:cTn id="27" dur="1000" fill="hold"/>
                                        <p:tgtEl>
                                          <p:spTgt spid="6966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4" presetClass="entr" presetSubtype="0" fill="hold" nodeType="afterEffect">
                                  <p:stCondLst>
                                    <p:cond delay="0"/>
                                  </p:stCondLst>
                                  <p:childTnLst>
                                    <p:set>
                                      <p:cBhvr>
                                        <p:cTn id="30" dur="1" fill="hold">
                                          <p:stCondLst>
                                            <p:cond delay="0"/>
                                          </p:stCondLst>
                                        </p:cTn>
                                        <p:tgtEl>
                                          <p:spTgt spid="69648"/>
                                        </p:tgtEl>
                                        <p:attrNameLst>
                                          <p:attrName>style.visibility</p:attrName>
                                        </p:attrNameLst>
                                      </p:cBhvr>
                                      <p:to>
                                        <p:strVal val="visible"/>
                                      </p:to>
                                    </p:set>
                                    <p:anim to="" calcmode="lin" valueType="num">
                                      <p:cBhvr>
                                        <p:cTn id="31" dur="1" fill="hold"/>
                                        <p:tgtEl>
                                          <p:spTgt spid="696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3140968"/>
            <a:ext cx="8208912" cy="523220"/>
          </a:xfrm>
          <a:prstGeom prst="rect">
            <a:avLst/>
          </a:prstGeom>
          <a:noFill/>
        </p:spPr>
        <p:txBody>
          <a:bodyPr wrap="square" rtlCol="0">
            <a:spAutoFit/>
          </a:bodyPr>
          <a:lstStyle/>
          <a:p>
            <a:r>
              <a:rPr lang="es-ES" dirty="0"/>
              <a:t>Revisar Tarea: ¿Qué es la colorimetría?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a:xfrm>
            <a:off x="179388" y="0"/>
            <a:ext cx="8964612" cy="2565400"/>
          </a:xfrm>
          <a:noFill/>
          <a:ln/>
        </p:spPr>
        <p:txBody>
          <a:bodyPr/>
          <a:lstStyle/>
          <a:p>
            <a:pPr algn="just"/>
            <a:r>
              <a:rPr lang="es-ES" sz="3600" b="1" dirty="0"/>
              <a:t>colorimetría:</a:t>
            </a:r>
            <a:r>
              <a:rPr lang="es-ES" sz="3600" dirty="0"/>
              <a:t> Es la rama de la ciencia del color relacionada con la especificación cuantitativa de el color físicamente definido como estímulo de color de forma que</a:t>
            </a:r>
          </a:p>
        </p:txBody>
      </p:sp>
      <p:sp>
        <p:nvSpPr>
          <p:cNvPr id="70659" name="Rectangle 3"/>
          <p:cNvSpPr>
            <a:spLocks noGrp="1" noChangeArrowheads="1"/>
          </p:cNvSpPr>
          <p:nvPr>
            <p:ph idx="1"/>
          </p:nvPr>
        </p:nvSpPr>
        <p:spPr>
          <a:xfrm>
            <a:off x="250825" y="2565400"/>
            <a:ext cx="8713788" cy="4292600"/>
          </a:xfrm>
        </p:spPr>
        <p:txBody>
          <a:bodyPr>
            <a:normAutofit lnSpcReduction="10000"/>
          </a:bodyPr>
          <a:lstStyle/>
          <a:p>
            <a:r>
              <a:rPr lang="es-ES" sz="2800"/>
              <a:t>Cuando son vistos por un observador de visión de color normal, bajo las mismas condiciones de observación, estímulos con las mismas especificaciones se ven parecidos</a:t>
            </a:r>
          </a:p>
          <a:p>
            <a:r>
              <a:rPr lang="es-ES" sz="2800"/>
              <a:t>Estímulos que se ven parecidos, tienen las mismas especificaciones y</a:t>
            </a:r>
          </a:p>
          <a:p>
            <a:r>
              <a:rPr lang="es-ES" sz="2800"/>
              <a:t>Los números comprendidos en las especificación son funciones  continuas de parámetros físicos que definen la distribución de potencia radiante de los estímulos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F48C21C7-E62C-4B7F-B778-9084C712E15F}"/>
              </a:ext>
            </a:extLst>
          </p:cNvPr>
          <p:cNvGraphicFramePr>
            <a:graphicFrameLocks noGrp="1"/>
          </p:cNvGraphicFramePr>
          <p:nvPr>
            <p:extLst>
              <p:ext uri="{D42A27DB-BD31-4B8C-83A1-F6EECF244321}">
                <p14:modId xmlns:p14="http://schemas.microsoft.com/office/powerpoint/2010/main" val="1788690847"/>
              </p:ext>
            </p:extLst>
          </p:nvPr>
        </p:nvGraphicFramePr>
        <p:xfrm>
          <a:off x="-36512" y="44624"/>
          <a:ext cx="9181370" cy="6696745"/>
        </p:xfrm>
        <a:graphic>
          <a:graphicData uri="http://schemas.openxmlformats.org/drawingml/2006/table">
            <a:tbl>
              <a:tblPr firstRow="1" bandRow="1">
                <a:tableStyleId>{5C22544A-7EE6-4342-B048-85BDC9FD1C3A}</a:tableStyleId>
              </a:tblPr>
              <a:tblGrid>
                <a:gridCol w="3068955">
                  <a:extLst>
                    <a:ext uri="{9D8B030D-6E8A-4147-A177-3AD203B41FA5}">
                      <a16:colId xmlns:a16="http://schemas.microsoft.com/office/drawing/2014/main" xmlns="" val="1461542408"/>
                    </a:ext>
                  </a:extLst>
                </a:gridCol>
                <a:gridCol w="6112415">
                  <a:extLst>
                    <a:ext uri="{9D8B030D-6E8A-4147-A177-3AD203B41FA5}">
                      <a16:colId xmlns:a16="http://schemas.microsoft.com/office/drawing/2014/main" xmlns="" val="3087028709"/>
                    </a:ext>
                  </a:extLst>
                </a:gridCol>
              </a:tblGrid>
              <a:tr h="415827">
                <a:tc>
                  <a:txBody>
                    <a:bodyPr/>
                    <a:lstStyle/>
                    <a:p>
                      <a:r>
                        <a:rPr lang="es-MX" dirty="0"/>
                        <a:t>Termino</a:t>
                      </a:r>
                    </a:p>
                  </a:txBody>
                  <a:tcPr/>
                </a:tc>
                <a:tc>
                  <a:txBody>
                    <a:bodyPr/>
                    <a:lstStyle/>
                    <a:p>
                      <a:r>
                        <a:rPr lang="es-MX" dirty="0"/>
                        <a:t>Definición</a:t>
                      </a:r>
                    </a:p>
                  </a:txBody>
                  <a:tcPr/>
                </a:tc>
                <a:extLst>
                  <a:ext uri="{0D108BD9-81ED-4DB2-BD59-A6C34878D82A}">
                    <a16:rowId xmlns:a16="http://schemas.microsoft.com/office/drawing/2014/main" xmlns="" val="3304415951"/>
                  </a:ext>
                </a:extLst>
              </a:tr>
              <a:tr h="2883044">
                <a:tc>
                  <a:txBody>
                    <a:bodyPr/>
                    <a:lstStyle/>
                    <a:p>
                      <a:r>
                        <a:rPr lang="es-MX" dirty="0"/>
                        <a:t>Color</a:t>
                      </a:r>
                    </a:p>
                  </a:txBody>
                  <a:tcPr/>
                </a:tc>
                <a:tc>
                  <a:txBody>
                    <a:bodyPr/>
                    <a:lstStyle/>
                    <a:p>
                      <a:r>
                        <a:rPr lang="es-MX" dirty="0"/>
                        <a:t>Color (en el sentido psicofísico), es la característica de la potencia radiante visible, por medio de la cual un observador puede distinguir diferencias entre dos campos de visión libres de estructura tamaño y forma, tales cómo los que pueden ser causado por diferencias en la composición de la potencia radiante involucrada en la observación. El color psicofísico es especificado por los </a:t>
                      </a:r>
                      <a:r>
                        <a:rPr lang="es-MX" b="1" i="1" dirty="0"/>
                        <a:t>valores</a:t>
                      </a:r>
                      <a:r>
                        <a:rPr lang="es-MX" dirty="0"/>
                        <a:t> </a:t>
                      </a:r>
                      <a:r>
                        <a:rPr lang="es-MX" b="1" i="1" dirty="0" err="1"/>
                        <a:t>triestímulos</a:t>
                      </a:r>
                      <a:r>
                        <a:rPr lang="es-MX" dirty="0"/>
                        <a:t> de la potencia radiante (</a:t>
                      </a:r>
                      <a:r>
                        <a:rPr lang="es-MX" dirty="0" smtClean="0"/>
                        <a:t>estímulos </a:t>
                      </a:r>
                      <a:r>
                        <a:rPr lang="es-MX" dirty="0"/>
                        <a:t>de color) que entran al ojo.</a:t>
                      </a:r>
                    </a:p>
                  </a:txBody>
                  <a:tcPr/>
                </a:tc>
                <a:extLst>
                  <a:ext uri="{0D108BD9-81ED-4DB2-BD59-A6C34878D82A}">
                    <a16:rowId xmlns:a16="http://schemas.microsoft.com/office/drawing/2014/main" xmlns="" val="2723024240"/>
                  </a:ext>
                </a:extLst>
              </a:tr>
              <a:tr h="1029659">
                <a:tc>
                  <a:txBody>
                    <a:bodyPr/>
                    <a:lstStyle/>
                    <a:p>
                      <a:r>
                        <a:rPr lang="es-MX" dirty="0"/>
                        <a:t>Estímulo de color</a:t>
                      </a:r>
                    </a:p>
                  </a:txBody>
                  <a:tcPr/>
                </a:tc>
                <a:tc>
                  <a:txBody>
                    <a:bodyPr/>
                    <a:lstStyle/>
                    <a:p>
                      <a:r>
                        <a:rPr lang="es-MX" dirty="0"/>
                        <a:t>Un estímulo de color es la potencia radiante de magnitud y composición espectral dada, que entra al ojo y produce una sensación de color.</a:t>
                      </a:r>
                    </a:p>
                  </a:txBody>
                  <a:tcPr/>
                </a:tc>
                <a:extLst>
                  <a:ext uri="{0D108BD9-81ED-4DB2-BD59-A6C34878D82A}">
                    <a16:rowId xmlns:a16="http://schemas.microsoft.com/office/drawing/2014/main" xmlns="" val="1012368851"/>
                  </a:ext>
                </a:extLst>
              </a:tr>
              <a:tr h="1029659">
                <a:tc>
                  <a:txBody>
                    <a:bodyPr/>
                    <a:lstStyle/>
                    <a:p>
                      <a:r>
                        <a:rPr lang="es-MX" dirty="0"/>
                        <a:t>Estímulo monocromático</a:t>
                      </a:r>
                    </a:p>
                  </a:txBody>
                  <a:tcPr/>
                </a:tc>
                <a:tc>
                  <a:txBody>
                    <a:bodyPr/>
                    <a:lstStyle/>
                    <a:p>
                      <a:r>
                        <a:rPr lang="es-MX" dirty="0"/>
                        <a:t>Un estímulo monocromático es la potencia radiante de magnitud y longitud de onda (frecuencia), que entra al ojo y produce una sensación de color.</a:t>
                      </a:r>
                    </a:p>
                  </a:txBody>
                  <a:tcPr/>
                </a:tc>
                <a:extLst>
                  <a:ext uri="{0D108BD9-81ED-4DB2-BD59-A6C34878D82A}">
                    <a16:rowId xmlns:a16="http://schemas.microsoft.com/office/drawing/2014/main" xmlns="" val="3641689091"/>
                  </a:ext>
                </a:extLst>
              </a:tr>
              <a:tr h="1338556">
                <a:tc>
                  <a:txBody>
                    <a:bodyPr/>
                    <a:lstStyle/>
                    <a:p>
                      <a:r>
                        <a:rPr lang="es-MX" dirty="0"/>
                        <a:t>Estímulo Acromático</a:t>
                      </a:r>
                    </a:p>
                  </a:txBody>
                  <a:tcPr/>
                </a:tc>
                <a:tc>
                  <a:txBody>
                    <a:bodyPr/>
                    <a:lstStyle/>
                    <a:p>
                      <a:r>
                        <a:rPr lang="es-MX" dirty="0"/>
                        <a:t>Un estimulo acromático es el estimulo de color que se elige porque usualmente conduce a una percepción de color que carece de </a:t>
                      </a:r>
                      <a:r>
                        <a:rPr lang="es-MX" b="1" i="1" dirty="0"/>
                        <a:t>tono</a:t>
                      </a:r>
                      <a:r>
                        <a:rPr lang="es-MX" dirty="0"/>
                        <a:t> bajo las condiciones de observación deseadas</a:t>
                      </a:r>
                    </a:p>
                  </a:txBody>
                  <a:tcPr/>
                </a:tc>
                <a:extLst>
                  <a:ext uri="{0D108BD9-81ED-4DB2-BD59-A6C34878D82A}">
                    <a16:rowId xmlns:a16="http://schemas.microsoft.com/office/drawing/2014/main" xmlns="" val="3557454738"/>
                  </a:ext>
                </a:extLst>
              </a:tr>
            </a:tbl>
          </a:graphicData>
        </a:graphic>
      </p:graphicFrame>
    </p:spTree>
    <p:extLst>
      <p:ext uri="{BB962C8B-B14F-4D97-AF65-F5344CB8AC3E}">
        <p14:creationId xmlns:p14="http://schemas.microsoft.com/office/powerpoint/2010/main" val="3508306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Mezcla aditiva</a:t>
            </a:r>
            <a:endParaRPr lang="es-MX" dirty="0"/>
          </a:p>
        </p:txBody>
      </p:sp>
      <p:sp>
        <p:nvSpPr>
          <p:cNvPr id="3" name="Marcador de contenido 2"/>
          <p:cNvSpPr>
            <a:spLocks noGrp="1"/>
          </p:cNvSpPr>
          <p:nvPr>
            <p:ph idx="1"/>
          </p:nvPr>
        </p:nvSpPr>
        <p:spPr/>
        <p:txBody>
          <a:bodyPr>
            <a:normAutofit/>
          </a:bodyPr>
          <a:lstStyle/>
          <a:p>
            <a:r>
              <a:rPr lang="es-MX" sz="2800" dirty="0" smtClean="0"/>
              <a:t>Significa  que un estímulo de color; para el cual la potencia radiante en cualquier intervalo de longitud de onda, pequeño o grande, en cualquier parte del espectro; es igual a la suma de las potencias en el mismo intervalo de los constituyentes de la mezcla , constituyentes que se asume son ópticamente incoherentes.</a:t>
            </a:r>
            <a:endParaRPr lang="es-MX" sz="2800" dirty="0"/>
          </a:p>
        </p:txBody>
      </p:sp>
    </p:spTree>
    <p:extLst>
      <p:ext uri="{BB962C8B-B14F-4D97-AF65-F5344CB8AC3E}">
        <p14:creationId xmlns:p14="http://schemas.microsoft.com/office/powerpoint/2010/main" val="1440093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116632"/>
            <a:ext cx="9144000" cy="6155531"/>
          </a:xfrm>
          <a:prstGeom prst="rect">
            <a:avLst/>
          </a:prstGeom>
          <a:noFill/>
        </p:spPr>
        <p:txBody>
          <a:bodyPr wrap="square" rtlCol="0">
            <a:spAutoFit/>
          </a:bodyPr>
          <a:lstStyle/>
          <a:p>
            <a:r>
              <a:rPr lang="es-ES" dirty="0" err="1"/>
              <a:t>Wyszecki</a:t>
            </a:r>
            <a:endParaRPr lang="es-ES" dirty="0"/>
          </a:p>
          <a:p>
            <a:endParaRPr lang="es-ES" dirty="0"/>
          </a:p>
          <a:p>
            <a:pPr lvl="1">
              <a:spcAft>
                <a:spcPts val="1200"/>
              </a:spcAft>
              <a:buFont typeface="Arial" pitchFamily="34" charset="0"/>
              <a:buChar char="•"/>
            </a:pPr>
            <a:r>
              <a:rPr lang="es-ES" dirty="0"/>
              <a:t>Ley de simetría: Si el estímulo de color A iguala al estímulo de color B, entonces el estímulo de color B iguala al estímulo de color A.</a:t>
            </a:r>
          </a:p>
          <a:p>
            <a:pPr lvl="1">
              <a:spcAft>
                <a:spcPts val="1200"/>
              </a:spcAft>
              <a:buFont typeface="Arial" pitchFamily="34" charset="0"/>
              <a:buChar char="•"/>
            </a:pPr>
            <a:r>
              <a:rPr lang="es-ES" dirty="0"/>
              <a:t>Ley de Transitividad Si A iguala a B y B iguala a C, entonces A iguala a C,</a:t>
            </a:r>
          </a:p>
          <a:p>
            <a:pPr lvl="1">
              <a:spcAft>
                <a:spcPts val="1200"/>
              </a:spcAft>
              <a:buFont typeface="Arial" pitchFamily="34" charset="0"/>
              <a:buChar char="•"/>
            </a:pPr>
            <a:r>
              <a:rPr lang="es-ES" dirty="0"/>
              <a:t>Ley de proporcionalidad. Si A iguala a B, entonces </a:t>
            </a:r>
            <a:r>
              <a:rPr lang="el-GR" dirty="0"/>
              <a:t>α</a:t>
            </a:r>
            <a:r>
              <a:rPr lang="es-ES" dirty="0"/>
              <a:t>A iguala a </a:t>
            </a:r>
            <a:r>
              <a:rPr lang="el-GR" dirty="0"/>
              <a:t>α</a:t>
            </a:r>
            <a:r>
              <a:rPr lang="es-ES" dirty="0"/>
              <a:t>B, donde </a:t>
            </a:r>
            <a:r>
              <a:rPr lang="el-GR" dirty="0"/>
              <a:t>α</a:t>
            </a:r>
            <a:r>
              <a:rPr lang="es-ES" dirty="0"/>
              <a:t> es un factor positivo por medio del cual la potencia radiante del estímulo de color es incrementado o reducido, mientas su distribución espectral radiante se mantiene igual </a:t>
            </a:r>
            <a:r>
              <a:rPr lang="el-GR" dirty="0"/>
              <a:t>β</a:t>
            </a:r>
            <a:endParaRPr lang="es-ES" dirty="0"/>
          </a:p>
          <a:p>
            <a:pPr lvl="1">
              <a:buFont typeface="Arial" pitchFamily="34" charset="0"/>
              <a:buChar char="•"/>
            </a:pPr>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16632"/>
            <a:ext cx="9144000" cy="6924973"/>
          </a:xfrm>
          <a:prstGeom prst="rect">
            <a:avLst/>
          </a:prstGeom>
          <a:noFill/>
        </p:spPr>
        <p:txBody>
          <a:bodyPr wrap="square" rtlCol="0">
            <a:spAutoFit/>
          </a:bodyPr>
          <a:lstStyle/>
          <a:p>
            <a:pPr>
              <a:spcAft>
                <a:spcPts val="1200"/>
              </a:spcAft>
            </a:pPr>
            <a:r>
              <a:rPr lang="es-ES" dirty="0" err="1"/>
              <a:t>Wyszecki</a:t>
            </a:r>
            <a:endParaRPr lang="es-ES" dirty="0"/>
          </a:p>
          <a:p>
            <a:pPr lvl="1">
              <a:spcAft>
                <a:spcPts val="1200"/>
              </a:spcAft>
              <a:buFont typeface="Arial" pitchFamily="34" charset="0"/>
              <a:buChar char="•"/>
            </a:pPr>
            <a:r>
              <a:rPr lang="es-ES" dirty="0"/>
              <a:t>Ley aditiva: Si A, B, C  y D son cuatro estímulos de color, entonces si cualquier par de las siguientes igualaciones concebibles </a:t>
            </a:r>
          </a:p>
          <a:p>
            <a:pPr lvl="1">
              <a:spcAft>
                <a:spcPts val="1200"/>
              </a:spcAft>
            </a:pPr>
            <a:endParaRPr lang="es-ES" dirty="0"/>
          </a:p>
          <a:p>
            <a:pPr lvl="1">
              <a:spcAft>
                <a:spcPts val="1200"/>
              </a:spcAft>
            </a:pPr>
            <a:r>
              <a:rPr lang="es-ES" dirty="0"/>
              <a:t>Si A  iguala a B, C iguala a D, y </a:t>
            </a:r>
          </a:p>
          <a:p>
            <a:pPr lvl="1" algn="ctr">
              <a:spcAft>
                <a:spcPts val="1200"/>
              </a:spcAft>
            </a:pPr>
            <a:r>
              <a:rPr lang="es-ES" b="1" dirty="0"/>
              <a:t>(A+C) iguala a (B+D) </a:t>
            </a:r>
          </a:p>
          <a:p>
            <a:pPr lvl="1">
              <a:spcAft>
                <a:spcPts val="1200"/>
              </a:spcAft>
            </a:pPr>
            <a:r>
              <a:rPr lang="es-ES" dirty="0"/>
              <a:t>se cumple, entonces la siguiente igualación también es valida</a:t>
            </a:r>
          </a:p>
          <a:p>
            <a:pPr lvl="1" algn="ctr">
              <a:spcAft>
                <a:spcPts val="1200"/>
              </a:spcAft>
            </a:pPr>
            <a:r>
              <a:rPr lang="es-ES" b="1" dirty="0"/>
              <a:t>(A+D) iguala (B+C), </a:t>
            </a:r>
          </a:p>
          <a:p>
            <a:pPr lvl="1">
              <a:spcAft>
                <a:spcPts val="1200"/>
              </a:spcAft>
            </a:pPr>
            <a:r>
              <a:rPr lang="es-ES" dirty="0"/>
              <a:t>donde (A+C), (B+D), (A+D) y (B+C) denotan mezclas aditivas de color.</a:t>
            </a:r>
          </a:p>
          <a:p>
            <a:pPr lvl="1">
              <a:buFont typeface="Arial" pitchFamily="34" charset="0"/>
              <a:buChar char="•"/>
            </a:pPr>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692696"/>
            <a:ext cx="9144000" cy="3370153"/>
          </a:xfrm>
          <a:prstGeom prst="rect">
            <a:avLst/>
          </a:prstGeom>
          <a:noFill/>
        </p:spPr>
        <p:txBody>
          <a:bodyPr wrap="square" rtlCol="0">
            <a:spAutoFit/>
          </a:bodyPr>
          <a:lstStyle/>
          <a:p>
            <a:pPr>
              <a:spcBef>
                <a:spcPts val="1800"/>
              </a:spcBef>
            </a:pPr>
            <a:r>
              <a:rPr lang="es-ES" dirty="0"/>
              <a:t>NO perder de vista que:</a:t>
            </a:r>
          </a:p>
          <a:p>
            <a:pPr lvl="1">
              <a:spcBef>
                <a:spcPts val="1800"/>
              </a:spcBef>
              <a:buFont typeface="Arial" pitchFamily="34" charset="0"/>
              <a:buChar char="•"/>
            </a:pPr>
            <a:r>
              <a:rPr lang="es-ES" dirty="0"/>
              <a:t>La igualación  (comparación) de dos estímulos de color dependen de las condiciones de observación</a:t>
            </a:r>
          </a:p>
          <a:p>
            <a:pPr lvl="1">
              <a:spcBef>
                <a:spcPts val="1800"/>
              </a:spcBef>
              <a:buFont typeface="Arial" pitchFamily="34" charset="0"/>
              <a:buChar char="•"/>
            </a:pPr>
            <a:r>
              <a:rPr lang="es-ES" dirty="0"/>
              <a:t>Exposiciones previas del ojo a la luz puede afectar la igualación de color</a:t>
            </a:r>
          </a:p>
          <a:p>
            <a:pPr lvl="1">
              <a:spcBef>
                <a:spcPts val="1800"/>
              </a:spcBef>
              <a:buFont typeface="Arial" pitchFamily="34" charset="0"/>
              <a:buChar char="•"/>
            </a:pPr>
            <a:r>
              <a:rPr lang="es-ES" dirty="0"/>
              <a:t>Diferentes observadores tendrán diferentes igualaciones.</a:t>
            </a:r>
            <a:endParaRPr lang="es-MX"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s-ES"/>
              <a:t>Leyes de Grassman</a:t>
            </a:r>
          </a:p>
        </p:txBody>
      </p:sp>
      <p:sp>
        <p:nvSpPr>
          <p:cNvPr id="74755" name="Rectangle 3"/>
          <p:cNvSpPr>
            <a:spLocks noGrp="1" noChangeArrowheads="1"/>
          </p:cNvSpPr>
          <p:nvPr>
            <p:ph idx="1"/>
          </p:nvPr>
        </p:nvSpPr>
        <p:spPr>
          <a:xfrm>
            <a:off x="323528" y="1988542"/>
            <a:ext cx="8229600" cy="3168650"/>
          </a:xfrm>
        </p:spPr>
        <p:txBody>
          <a:bodyPr/>
          <a:lstStyle/>
          <a:p>
            <a:r>
              <a:rPr lang="es-ES" dirty="0"/>
              <a:t>Primera	ley</a:t>
            </a:r>
          </a:p>
          <a:p>
            <a:endParaRPr lang="es-ES" dirty="0"/>
          </a:p>
          <a:p>
            <a:r>
              <a:rPr lang="es-ES" dirty="0"/>
              <a:t> Tres variables independientes son necesarias y suficientes para caracterizar </a:t>
            </a:r>
            <a:r>
              <a:rPr lang="es-ES" dirty="0" err="1"/>
              <a:t>psicofisicamente</a:t>
            </a:r>
            <a:r>
              <a:rPr lang="es-ES" dirty="0"/>
              <a:t> un color.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395288" y="765175"/>
            <a:ext cx="8229600" cy="4464050"/>
          </a:xfrm>
        </p:spPr>
        <p:txBody>
          <a:bodyPr/>
          <a:lstStyle/>
          <a:p>
            <a:r>
              <a:rPr lang="es-ES" dirty="0"/>
              <a:t>La primera ley establece que el color es 3D. Todo estímulo de color puede ser completamente “igualado” en términos de esos tres estímulos primarios. Los primarios deben de ser </a:t>
            </a:r>
            <a:r>
              <a:rPr lang="es-ES" dirty="0" err="1"/>
              <a:t>colorimetricamente</a:t>
            </a:r>
            <a:r>
              <a:rPr lang="es-ES" dirty="0"/>
              <a:t> independientes. Esto es, ninguno de los tres puede ser igualado por una mezcla de los dos restantes. El conjunto mas común es RGB.</a:t>
            </a:r>
          </a:p>
          <a:p>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a:off x="468313" y="476250"/>
            <a:ext cx="8424862" cy="946150"/>
          </a:xfrm>
          <a:prstGeom prst="rect">
            <a:avLst/>
          </a:prstGeom>
          <a:noFill/>
          <a:ln w="9525">
            <a:noFill/>
            <a:miter lim="800000"/>
            <a:headEnd/>
            <a:tailEnd/>
          </a:ln>
          <a:effectLst/>
        </p:spPr>
        <p:txBody>
          <a:bodyPr>
            <a:spAutoFit/>
          </a:bodyPr>
          <a:lstStyle/>
          <a:p>
            <a:pPr>
              <a:spcBef>
                <a:spcPct val="50000"/>
              </a:spcBef>
            </a:pPr>
            <a:r>
              <a:rPr lang="es-ES" dirty="0"/>
              <a:t>Si denotamos un estímulo de color por X, y a los tres primarios por A, B, y C.</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186533"/>
            <a:ext cx="4810125" cy="31146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560" y="260648"/>
            <a:ext cx="8352928" cy="854610"/>
          </a:xfrm>
        </p:spPr>
        <p:txBody>
          <a:bodyPr>
            <a:normAutofit/>
          </a:bodyPr>
          <a:lstStyle/>
          <a:p>
            <a:r>
              <a:rPr lang="es-MX" dirty="0"/>
              <a:t>Espacio de Color </a:t>
            </a:r>
            <a:r>
              <a:rPr lang="es-MX" dirty="0" smtClean="0"/>
              <a:t>RGB (digital)</a:t>
            </a:r>
            <a:endParaRPr lang="es-ES" dirty="0"/>
          </a:p>
        </p:txBody>
      </p:sp>
      <p:pic>
        <p:nvPicPr>
          <p:cNvPr id="32771" name="Picture 3" descr="fig1"/>
          <p:cNvPicPr>
            <a:picLocks noGrp="1" noChangeAspect="1" noChangeArrowheads="1"/>
          </p:cNvPicPr>
          <p:nvPr>
            <p:ph sz="half" idx="1"/>
          </p:nvPr>
        </p:nvPicPr>
        <p:blipFill>
          <a:blip r:embed="rId3" cstate="print"/>
          <a:srcRect/>
          <a:stretch>
            <a:fillRect/>
          </a:stretch>
        </p:blipFill>
        <p:spPr>
          <a:xfrm>
            <a:off x="2944813" y="1528763"/>
            <a:ext cx="3048000" cy="2376487"/>
          </a:xfrm>
          <a:noFill/>
          <a:ln/>
        </p:spPr>
      </p:pic>
      <p:pic>
        <p:nvPicPr>
          <p:cNvPr id="32772" name="Picture 4"/>
          <p:cNvPicPr>
            <a:picLocks noGrp="1" noChangeAspect="1" noChangeArrowheads="1"/>
          </p:cNvPicPr>
          <p:nvPr>
            <p:ph sz="half" idx="2"/>
          </p:nvPr>
        </p:nvPicPr>
        <p:blipFill>
          <a:blip r:embed="rId4" cstate="print"/>
          <a:srcRect/>
          <a:stretch>
            <a:fillRect/>
          </a:stretch>
        </p:blipFill>
        <p:spPr>
          <a:xfrm>
            <a:off x="1763688" y="4509665"/>
            <a:ext cx="5040313" cy="1871663"/>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s-ES"/>
              <a:t>Leyes de Grassman</a:t>
            </a:r>
          </a:p>
        </p:txBody>
      </p:sp>
      <p:sp>
        <p:nvSpPr>
          <p:cNvPr id="77827" name="Rectangle 3"/>
          <p:cNvSpPr>
            <a:spLocks noGrp="1" noChangeArrowheads="1"/>
          </p:cNvSpPr>
          <p:nvPr>
            <p:ph idx="1"/>
          </p:nvPr>
        </p:nvSpPr>
        <p:spPr>
          <a:xfrm>
            <a:off x="35496" y="2276525"/>
            <a:ext cx="8229600" cy="3024683"/>
          </a:xfrm>
        </p:spPr>
        <p:txBody>
          <a:bodyPr/>
          <a:lstStyle/>
          <a:p>
            <a:pPr>
              <a:lnSpc>
                <a:spcPct val="90000"/>
              </a:lnSpc>
              <a:buFontTx/>
              <a:buNone/>
            </a:pPr>
            <a:r>
              <a:rPr lang="es-ES" dirty="0"/>
              <a:t>2a. El resultado de una mezcla aditiva de luces coloreadas depende solamente de la caracterización psicofísica, y no de la composición espectral.</a:t>
            </a:r>
          </a:p>
          <a:p>
            <a:pPr>
              <a:lnSpc>
                <a:spcPct val="90000"/>
              </a:lnSpc>
              <a:buFontTx/>
              <a:buNone/>
            </a:pPr>
            <a:endParaRPr lang="es-ES" dirty="0"/>
          </a:p>
          <a:p>
            <a:pPr>
              <a:lnSpc>
                <a:spcPct val="90000"/>
              </a:lnSpc>
            </a:pPr>
            <a:r>
              <a:rPr lang="es-ES" dirty="0"/>
              <a:t>El término mezcla aditiva significa que un estímulo de color para el cual la potencia radiante en cualquier longitud de onda es igual a la suma de las potencias de los constituyentes de la mezcla en el mismo intervalo de longitudes de onda.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200150"/>
            <a:ext cx="8667750" cy="4457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4A19B3C5-87C8-434F-9B1B-9C5DC0DF4690}"/>
              </a:ext>
            </a:extLst>
          </p:cNvPr>
          <p:cNvGraphicFramePr>
            <a:graphicFrameLocks noGrp="1"/>
          </p:cNvGraphicFramePr>
          <p:nvPr>
            <p:extLst>
              <p:ext uri="{D42A27DB-BD31-4B8C-83A1-F6EECF244321}">
                <p14:modId xmlns:p14="http://schemas.microsoft.com/office/powerpoint/2010/main" val="694927659"/>
              </p:ext>
            </p:extLst>
          </p:nvPr>
        </p:nvGraphicFramePr>
        <p:xfrm>
          <a:off x="-36512" y="188640"/>
          <a:ext cx="9181370" cy="6480720"/>
        </p:xfrm>
        <a:graphic>
          <a:graphicData uri="http://schemas.openxmlformats.org/drawingml/2006/table">
            <a:tbl>
              <a:tblPr firstRow="1" bandRow="1">
                <a:tableStyleId>{5C22544A-7EE6-4342-B048-85BDC9FD1C3A}</a:tableStyleId>
              </a:tblPr>
              <a:tblGrid>
                <a:gridCol w="3068955">
                  <a:extLst>
                    <a:ext uri="{9D8B030D-6E8A-4147-A177-3AD203B41FA5}">
                      <a16:colId xmlns:a16="http://schemas.microsoft.com/office/drawing/2014/main" xmlns="" val="4089725552"/>
                    </a:ext>
                  </a:extLst>
                </a:gridCol>
                <a:gridCol w="6112415">
                  <a:extLst>
                    <a:ext uri="{9D8B030D-6E8A-4147-A177-3AD203B41FA5}">
                      <a16:colId xmlns:a16="http://schemas.microsoft.com/office/drawing/2014/main" xmlns="" val="4198256286"/>
                    </a:ext>
                  </a:extLst>
                </a:gridCol>
              </a:tblGrid>
              <a:tr h="4891110">
                <a:tc>
                  <a:txBody>
                    <a:bodyPr/>
                    <a:lstStyle/>
                    <a:p>
                      <a:r>
                        <a:rPr lang="es-MX" dirty="0"/>
                        <a:t>Estimulo de color primario</a:t>
                      </a:r>
                    </a:p>
                  </a:txBody>
                  <a:tcPr/>
                </a:tc>
                <a:tc>
                  <a:txBody>
                    <a:bodyPr/>
                    <a:lstStyle/>
                    <a:p>
                      <a:r>
                        <a:rPr lang="es-MX" dirty="0"/>
                        <a:t>Estímulo de color primario son los estímulos de color cuya mezcla aditiva, casi todos los estímulos de color pueden ser completamente igualados (en color). </a:t>
                      </a:r>
                      <a:endParaRPr lang="es-MX" dirty="0" smtClean="0"/>
                    </a:p>
                    <a:p>
                      <a:r>
                        <a:rPr lang="es-MX" dirty="0" smtClean="0"/>
                        <a:t>Nota </a:t>
                      </a:r>
                      <a:r>
                        <a:rPr lang="es-MX" dirty="0"/>
                        <a:t>1 Esos estímulos de color frecuentemente son el rojo, verde y azul, o rojo, verde y violeta. Nota 2. De acuerdo con las leyes de mezcla aditiva de estímulos de color, los estímulos de color primarios  pueden ser definidos que tienen la misma propiedad útil  de que cualquier estímulo de color real puede ser representado por la mezcla aditiva de cantidades positivas de </a:t>
                      </a:r>
                      <a:r>
                        <a:rPr lang="es-MX" dirty="0" smtClean="0"/>
                        <a:t>estímulos </a:t>
                      </a:r>
                      <a:r>
                        <a:rPr lang="es-MX" dirty="0"/>
                        <a:t>de color primarios (combinación lineal con coeficientes positivos)</a:t>
                      </a:r>
                    </a:p>
                  </a:txBody>
                  <a:tcPr/>
                </a:tc>
                <a:extLst>
                  <a:ext uri="{0D108BD9-81ED-4DB2-BD59-A6C34878D82A}">
                    <a16:rowId xmlns:a16="http://schemas.microsoft.com/office/drawing/2014/main" xmlns="" val="1222216946"/>
                  </a:ext>
                </a:extLst>
              </a:tr>
              <a:tr h="1589610">
                <a:tc>
                  <a:txBody>
                    <a:bodyPr/>
                    <a:lstStyle/>
                    <a:p>
                      <a:r>
                        <a:rPr lang="es-MX" dirty="0"/>
                        <a:t>Valores </a:t>
                      </a:r>
                      <a:r>
                        <a:rPr lang="es-MX" dirty="0" err="1"/>
                        <a:t>Triestímulos</a:t>
                      </a:r>
                      <a:endParaRPr lang="es-MX" dirty="0"/>
                    </a:p>
                  </a:txBody>
                  <a:tcPr/>
                </a:tc>
                <a:tc>
                  <a:txBody>
                    <a:bodyPr/>
                    <a:lstStyle/>
                    <a:p>
                      <a:r>
                        <a:rPr lang="es-MX" dirty="0"/>
                        <a:t>Los valores </a:t>
                      </a:r>
                      <a:r>
                        <a:rPr lang="es-MX" dirty="0" err="1"/>
                        <a:t>triestímulos</a:t>
                      </a:r>
                      <a:r>
                        <a:rPr lang="es-MX" dirty="0"/>
                        <a:t> de color de un estímulo de color, son las cantidades de los tres estímulos de color primario que se requieren para dar una mezcla aditiva un color  que iguale a un estímulo de color considerado.</a:t>
                      </a:r>
                    </a:p>
                  </a:txBody>
                  <a:tcPr/>
                </a:tc>
                <a:extLst>
                  <a:ext uri="{0D108BD9-81ED-4DB2-BD59-A6C34878D82A}">
                    <a16:rowId xmlns:a16="http://schemas.microsoft.com/office/drawing/2014/main" xmlns="" val="2363731550"/>
                  </a:ext>
                </a:extLst>
              </a:tr>
            </a:tbl>
          </a:graphicData>
        </a:graphic>
      </p:graphicFrame>
    </p:spTree>
    <p:extLst>
      <p:ext uri="{BB962C8B-B14F-4D97-AF65-F5344CB8AC3E}">
        <p14:creationId xmlns:p14="http://schemas.microsoft.com/office/powerpoint/2010/main" val="2894851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s-ES"/>
              <a:t>Leyes de Grassman</a:t>
            </a:r>
          </a:p>
        </p:txBody>
      </p:sp>
      <p:sp>
        <p:nvSpPr>
          <p:cNvPr id="78851" name="Rectangle 3"/>
          <p:cNvSpPr>
            <a:spLocks noGrp="1" noChangeArrowheads="1"/>
          </p:cNvSpPr>
          <p:nvPr>
            <p:ph type="body" sz="half" idx="1"/>
          </p:nvPr>
        </p:nvSpPr>
        <p:spPr>
          <a:xfrm>
            <a:off x="457200" y="1600200"/>
            <a:ext cx="7859713" cy="2044700"/>
          </a:xfrm>
        </p:spPr>
        <p:txBody>
          <a:bodyPr/>
          <a:lstStyle/>
          <a:p>
            <a:r>
              <a:rPr lang="es-ES" sz="2800"/>
              <a:t>3a. Si las componentes de una mezcla de estímulos de color son moderadas con un factor dado, el color psicofísico resultante es moderado (pesado) con el mismo factor.</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505919"/>
            <a:ext cx="7410450" cy="30194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060848"/>
            <a:ext cx="7269480" cy="1325562"/>
          </a:xfrm>
        </p:spPr>
        <p:txBody>
          <a:bodyPr/>
          <a:lstStyle/>
          <a:p>
            <a:r>
              <a:rPr lang="es-MX" dirty="0" smtClean="0"/>
              <a:t>Otras fuentes de información</a:t>
            </a:r>
            <a:endParaRPr lang="es-MX" dirty="0"/>
          </a:p>
        </p:txBody>
      </p:sp>
    </p:spTree>
    <p:extLst>
      <p:ext uri="{BB962C8B-B14F-4D97-AF65-F5344CB8AC3E}">
        <p14:creationId xmlns:p14="http://schemas.microsoft.com/office/powerpoint/2010/main" val="2021473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323850" y="765175"/>
            <a:ext cx="8424863" cy="5113338"/>
          </a:xfrm>
          <a:prstGeom prst="rect">
            <a:avLst/>
          </a:prstGeom>
          <a:noFill/>
          <a:ln w="9525">
            <a:noFill/>
            <a:miter lim="800000"/>
            <a:headEnd/>
            <a:tailEnd/>
          </a:ln>
          <a:effectLst/>
        </p:spPr>
        <p:txBody>
          <a:bodyPr>
            <a:spAutoFit/>
          </a:bodyPr>
          <a:lstStyle/>
          <a:p>
            <a:r>
              <a:rPr lang="es-ES" sz="2400" b="1" u="sng" dirty="0"/>
              <a:t>1. LEYES DE GRASSMANN</a:t>
            </a:r>
            <a:r>
              <a:rPr lang="es-ES" sz="2400" dirty="0"/>
              <a:t> </a:t>
            </a:r>
            <a:br>
              <a:rPr lang="es-ES" sz="2400" dirty="0"/>
            </a:br>
            <a:r>
              <a:rPr lang="es-ES" sz="2400" dirty="0"/>
              <a:t>  </a:t>
            </a:r>
          </a:p>
          <a:p>
            <a:r>
              <a:rPr lang="es-ES" sz="2400" dirty="0"/>
              <a:t>Las tres características que determinan el color son el brillo, matiz y saturación. En este capítulo veremos el modo de representar el color mediante coordenadas con el fin de intentar representar la sensación del color de una forma objetiva. </a:t>
            </a:r>
          </a:p>
          <a:p>
            <a:r>
              <a:rPr lang="es-ES" sz="2400" dirty="0"/>
              <a:t>Hemos visto también en las teorías sobre la visión los diferentes intentos </a:t>
            </a:r>
            <a:br>
              <a:rPr lang="es-ES" sz="2400" dirty="0"/>
            </a:br>
            <a:r>
              <a:rPr lang="es-ES" sz="2400" dirty="0"/>
              <a:t>de dar una base científica al fenómeno de la visión, con las teorías </a:t>
            </a:r>
            <a:r>
              <a:rPr lang="es-ES" sz="2400" dirty="0" err="1"/>
              <a:t>tricromática</a:t>
            </a:r>
            <a:r>
              <a:rPr lang="es-ES" sz="2400" dirty="0"/>
              <a:t> </a:t>
            </a:r>
            <a:br>
              <a:rPr lang="es-ES" sz="2400" dirty="0"/>
            </a:br>
            <a:r>
              <a:rPr lang="es-ES" sz="2400" dirty="0"/>
              <a:t>y de los antagonistas. Sería el físico alemán </a:t>
            </a:r>
            <a:r>
              <a:rPr lang="es-ES" sz="2400" dirty="0" err="1"/>
              <a:t>Grassmann</a:t>
            </a:r>
            <a:r>
              <a:rPr lang="es-ES" sz="2400" dirty="0"/>
              <a:t>, quién sistematiza la teoría de la mezcla aditiva del color en las conocidas Leyes de </a:t>
            </a:r>
            <a:r>
              <a:rPr lang="es-ES" sz="2400" dirty="0" err="1"/>
              <a:t>Grassmann</a:t>
            </a:r>
            <a:r>
              <a:rPr lang="es-ES" sz="2400" dirty="0"/>
              <a:t>. </a:t>
            </a:r>
            <a:br>
              <a:rPr lang="es-ES" sz="2400" dirty="0"/>
            </a:br>
            <a:r>
              <a:rPr lang="es-ES" sz="1800" dirty="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468313" y="404813"/>
            <a:ext cx="8135937" cy="5934075"/>
          </a:xfrm>
          <a:prstGeom prst="rect">
            <a:avLst/>
          </a:prstGeom>
          <a:noFill/>
          <a:ln w="9525">
            <a:noFill/>
            <a:miter lim="800000"/>
            <a:headEnd/>
            <a:tailEnd/>
          </a:ln>
          <a:effectLst/>
        </p:spPr>
        <p:txBody>
          <a:bodyPr>
            <a:spAutoFit/>
          </a:bodyPr>
          <a:lstStyle/>
          <a:p>
            <a:r>
              <a:rPr lang="es-ES" sz="2400" u="sng"/>
              <a:t>1ª LEY DE GRASSMANN</a:t>
            </a:r>
            <a:r>
              <a:rPr lang="es-ES" sz="2400"/>
              <a:t> </a:t>
            </a:r>
          </a:p>
          <a:p>
            <a:r>
              <a:rPr lang="es-ES" sz="2400"/>
              <a:t>  </a:t>
            </a:r>
            <a:br>
              <a:rPr lang="es-ES" sz="2400"/>
            </a:br>
            <a:r>
              <a:rPr lang="es-ES" sz="2400"/>
              <a:t>Por síntesis aditiva es posible conseguir todos los colores mezclando tres </a:t>
            </a:r>
            <a:br>
              <a:rPr lang="es-ES" sz="2400"/>
            </a:br>
            <a:r>
              <a:rPr lang="es-ES" sz="2400"/>
              <a:t>franjas del espectro visible en la proporción adecuada, siempre que ninguno de los tres iluminantes elegidos se puedan obtener por mezcla de los otros dos. </a:t>
            </a:r>
          </a:p>
          <a:p>
            <a:r>
              <a:rPr lang="es-ES" sz="2400"/>
              <a:t>Dos radiaciones cromáticamente equivalentes a una tercera, son equivalentes entre si. </a:t>
            </a:r>
          </a:p>
          <a:p>
            <a:r>
              <a:rPr lang="es-ES" sz="2400"/>
              <a:t>Decimos que las radiaciones son cromáticamente equivalentes cuando producen iguales sensaciones de matiz, saturación y brillo, teniendo distinta distribución espectral. </a:t>
            </a:r>
          </a:p>
          <a:p>
            <a:r>
              <a:rPr lang="es-ES" sz="2400"/>
              <a:t>Para conseguir luz blanca con la mezcla de tres colores deben emplearse cantidades iguales de rojo verde y azul, aunque en el experimento de Grassmann no se utilizan iguales cantidades en termino de lúmenes sino en unidades tricromáticas.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042988" y="1125538"/>
            <a:ext cx="7200900" cy="3081337"/>
          </a:xfrm>
          <a:prstGeom prst="rect">
            <a:avLst/>
          </a:prstGeom>
          <a:noFill/>
          <a:ln w="9525">
            <a:noFill/>
            <a:miter lim="800000"/>
            <a:headEnd/>
            <a:tailEnd/>
          </a:ln>
          <a:effectLst/>
        </p:spPr>
        <p:txBody>
          <a:bodyPr>
            <a:spAutoFit/>
          </a:bodyPr>
          <a:lstStyle/>
          <a:p>
            <a:r>
              <a:rPr lang="es-ES" u="sng"/>
              <a:t>2ª LEY</a:t>
            </a:r>
            <a:r>
              <a:rPr lang="es-ES"/>
              <a:t> </a:t>
            </a:r>
          </a:p>
          <a:p>
            <a:r>
              <a:rPr lang="es-ES"/>
              <a:t>  </a:t>
            </a:r>
            <a:br>
              <a:rPr lang="es-ES"/>
            </a:br>
            <a:r>
              <a:rPr lang="es-ES"/>
              <a:t>Cualquier radiación cromática que se mezcle aditivamente con otra, puede </a:t>
            </a:r>
            <a:br>
              <a:rPr lang="es-ES"/>
            </a:br>
            <a:r>
              <a:rPr lang="es-ES"/>
              <a:t>ser sustituida por otra radiación cromáticamente equivalente. </a:t>
            </a:r>
            <a:br>
              <a:rPr lang="es-ES"/>
            </a:br>
            <a:r>
              <a:rPr lang="es-ES"/>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250825" y="1628775"/>
            <a:ext cx="8642350" cy="3508375"/>
          </a:xfrm>
          <a:prstGeom prst="rect">
            <a:avLst/>
          </a:prstGeom>
          <a:noFill/>
          <a:ln w="9525">
            <a:noFill/>
            <a:miter lim="800000"/>
            <a:headEnd/>
            <a:tailEnd/>
          </a:ln>
          <a:effectLst/>
        </p:spPr>
        <p:txBody>
          <a:bodyPr>
            <a:spAutoFit/>
          </a:bodyPr>
          <a:lstStyle/>
          <a:p>
            <a:r>
              <a:rPr lang="es-ES" u="sng"/>
              <a:t>3ª LEY</a:t>
            </a:r>
            <a:r>
              <a:rPr lang="es-ES"/>
              <a:t> </a:t>
            </a:r>
          </a:p>
          <a:p>
            <a:r>
              <a:rPr lang="es-ES"/>
              <a:t>Siempre que dos superficies nos produzcan la misma sensación cromática podemos variar su luminancia, manteniendo constante el matiz y la saturación, sin que varíe la igualdad cromática entre las dos superficies. Esta ley nos permitirá representar el color en una superficie y no en un sólido como veremos al estudiar el TIC (Triángulo Internacional de Color).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323850" y="908050"/>
            <a:ext cx="8640763" cy="2654300"/>
          </a:xfrm>
          <a:prstGeom prst="rect">
            <a:avLst/>
          </a:prstGeom>
          <a:noFill/>
          <a:ln w="9525">
            <a:noFill/>
            <a:miter lim="800000"/>
            <a:headEnd/>
            <a:tailEnd/>
          </a:ln>
          <a:effectLst/>
        </p:spPr>
        <p:txBody>
          <a:bodyPr>
            <a:spAutoFit/>
          </a:bodyPr>
          <a:lstStyle/>
          <a:p>
            <a:r>
              <a:rPr lang="es-ES" u="sng"/>
              <a:t>4ª LEY</a:t>
            </a:r>
            <a:r>
              <a:rPr lang="es-ES"/>
              <a:t> </a:t>
            </a:r>
          </a:p>
          <a:p>
            <a:r>
              <a:rPr lang="es-ES"/>
              <a:t>Como cualquier color puede crearse por síntesis aditiva de los colores primarios y al hacer esto sumamos sus respectivas luminancias, podemos deducir que la luminancia de un color cualquiera equivale a la suma de las luminancias de sus componentes primarios.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476672"/>
            <a:ext cx="7344816" cy="3108543"/>
          </a:xfrm>
          <a:prstGeom prst="rect">
            <a:avLst/>
          </a:prstGeom>
          <a:noFill/>
        </p:spPr>
        <p:txBody>
          <a:bodyPr wrap="square" rtlCol="0">
            <a:spAutoFit/>
          </a:bodyPr>
          <a:lstStyle/>
          <a:p>
            <a:r>
              <a:rPr lang="es-ES" dirty="0"/>
              <a:t>Tarea	</a:t>
            </a:r>
          </a:p>
          <a:p>
            <a:r>
              <a:rPr lang="es-ES" dirty="0"/>
              <a:t>Buscar las leyes de </a:t>
            </a:r>
            <a:r>
              <a:rPr lang="es-ES" dirty="0" err="1"/>
              <a:t>Grassman</a:t>
            </a:r>
            <a:r>
              <a:rPr lang="es-ES" dirty="0"/>
              <a:t> y hacer un resumen (a mano).</a:t>
            </a:r>
          </a:p>
          <a:p>
            <a:endParaRPr lang="es-ES" dirty="0"/>
          </a:p>
          <a:p>
            <a:r>
              <a:rPr lang="es-ES" dirty="0"/>
              <a:t>Buscar objetos ( transparente y opaco) de color, y pedirle a la Dra. </a:t>
            </a:r>
            <a:r>
              <a:rPr lang="es-ES"/>
              <a:t>Jazmín </a:t>
            </a:r>
            <a:r>
              <a:rPr lang="es-ES" dirty="0"/>
              <a:t>que se los caracterice</a:t>
            </a:r>
          </a:p>
          <a:p>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989E6040-90D2-4B83-AB44-5586D75DCD1B}"/>
              </a:ext>
            </a:extLst>
          </p:cNvPr>
          <p:cNvGraphicFramePr>
            <a:graphicFrameLocks noGrp="1"/>
          </p:cNvGraphicFramePr>
          <p:nvPr>
            <p:extLst>
              <p:ext uri="{D42A27DB-BD31-4B8C-83A1-F6EECF244321}">
                <p14:modId xmlns:p14="http://schemas.microsoft.com/office/powerpoint/2010/main" val="3516817421"/>
              </p:ext>
            </p:extLst>
          </p:nvPr>
        </p:nvGraphicFramePr>
        <p:xfrm>
          <a:off x="35496" y="116632"/>
          <a:ext cx="9181370" cy="5381810"/>
        </p:xfrm>
        <a:graphic>
          <a:graphicData uri="http://schemas.openxmlformats.org/drawingml/2006/table">
            <a:tbl>
              <a:tblPr firstRow="1" bandRow="1">
                <a:tableStyleId>{5C22544A-7EE6-4342-B048-85BDC9FD1C3A}</a:tableStyleId>
              </a:tblPr>
              <a:tblGrid>
                <a:gridCol w="3068955">
                  <a:extLst>
                    <a:ext uri="{9D8B030D-6E8A-4147-A177-3AD203B41FA5}">
                      <a16:colId xmlns:a16="http://schemas.microsoft.com/office/drawing/2014/main" xmlns="" val="4089725552"/>
                    </a:ext>
                  </a:extLst>
                </a:gridCol>
                <a:gridCol w="6112415">
                  <a:extLst>
                    <a:ext uri="{9D8B030D-6E8A-4147-A177-3AD203B41FA5}">
                      <a16:colId xmlns:a16="http://schemas.microsoft.com/office/drawing/2014/main" xmlns="" val="4198256286"/>
                    </a:ext>
                  </a:extLst>
                </a:gridCol>
              </a:tblGrid>
              <a:tr h="3370130">
                <a:tc>
                  <a:txBody>
                    <a:bodyPr/>
                    <a:lstStyle/>
                    <a:p>
                      <a:r>
                        <a:rPr lang="es-MX" dirty="0"/>
                        <a:t>Funciones de igualación de color</a:t>
                      </a:r>
                    </a:p>
                  </a:txBody>
                  <a:tcPr/>
                </a:tc>
                <a:tc>
                  <a:txBody>
                    <a:bodyPr/>
                    <a:lstStyle/>
                    <a:p>
                      <a:r>
                        <a:rPr lang="es-MX" dirty="0"/>
                        <a:t>Las funciones de igualación de color son los valores </a:t>
                      </a:r>
                      <a:r>
                        <a:rPr lang="es-MX" dirty="0" err="1"/>
                        <a:t>triestímulos</a:t>
                      </a:r>
                      <a:r>
                        <a:rPr lang="es-MX" dirty="0"/>
                        <a:t>, con respecto a tres estímulos de colores primarios dados, de estímulos monocromáticos de igual </a:t>
                      </a:r>
                      <a:r>
                        <a:rPr lang="es-MX" dirty="0" err="1"/>
                        <a:t>radiancia</a:t>
                      </a:r>
                      <a:r>
                        <a:rPr lang="es-MX" dirty="0"/>
                        <a:t>, consideradas como funciones de la longitud de onda</a:t>
                      </a:r>
                    </a:p>
                  </a:txBody>
                  <a:tcPr/>
                </a:tc>
                <a:extLst>
                  <a:ext uri="{0D108BD9-81ED-4DB2-BD59-A6C34878D82A}">
                    <a16:rowId xmlns:a16="http://schemas.microsoft.com/office/drawing/2014/main" xmlns="" val="1222216946"/>
                  </a:ext>
                </a:extLst>
              </a:tr>
              <a:tr h="1184100">
                <a:tc>
                  <a:txBody>
                    <a:bodyPr/>
                    <a:lstStyle/>
                    <a:p>
                      <a:r>
                        <a:rPr lang="es-MX" dirty="0"/>
                        <a:t>Coordenadas cromáticas</a:t>
                      </a:r>
                    </a:p>
                  </a:txBody>
                  <a:tcPr/>
                </a:tc>
                <a:tc>
                  <a:txBody>
                    <a:bodyPr/>
                    <a:lstStyle/>
                    <a:p>
                      <a:r>
                        <a:rPr lang="es-MX" dirty="0"/>
                        <a:t>Las coordenadas cromáticas de un estímulo de color, son las razones de cada estímulo de color a cada una de sus sumas. Nota Un diagrama en el cual cualquiera de las coordenadas cromáticas es graficada con respecto a otra, es llamado el diagrama de cromaticidades. En este diagrama, la cromaticidad de un estímulo de color graficado como un punto, el punto de cromaticidad.</a:t>
                      </a:r>
                    </a:p>
                  </a:txBody>
                  <a:tcPr/>
                </a:tc>
                <a:extLst>
                  <a:ext uri="{0D108BD9-81ED-4DB2-BD59-A6C34878D82A}">
                    <a16:rowId xmlns:a16="http://schemas.microsoft.com/office/drawing/2014/main" xmlns="" val="2363731550"/>
                  </a:ext>
                </a:extLst>
              </a:tr>
            </a:tbl>
          </a:graphicData>
        </a:graphic>
      </p:graphicFrame>
    </p:spTree>
    <p:extLst>
      <p:ext uri="{BB962C8B-B14F-4D97-AF65-F5344CB8AC3E}">
        <p14:creationId xmlns:p14="http://schemas.microsoft.com/office/powerpoint/2010/main" val="1919192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1C8EC852-9276-49BA-83EE-394C5F31B81C}"/>
              </a:ext>
            </a:extLst>
          </p:cNvPr>
          <p:cNvGraphicFramePr>
            <a:graphicFrameLocks noGrp="1"/>
          </p:cNvGraphicFramePr>
          <p:nvPr>
            <p:extLst>
              <p:ext uri="{D42A27DB-BD31-4B8C-83A1-F6EECF244321}">
                <p14:modId xmlns:p14="http://schemas.microsoft.com/office/powerpoint/2010/main" val="2260245009"/>
              </p:ext>
            </p:extLst>
          </p:nvPr>
        </p:nvGraphicFramePr>
        <p:xfrm>
          <a:off x="35496" y="116632"/>
          <a:ext cx="9181370" cy="4922872"/>
        </p:xfrm>
        <a:graphic>
          <a:graphicData uri="http://schemas.openxmlformats.org/drawingml/2006/table">
            <a:tbl>
              <a:tblPr firstRow="1" bandRow="1">
                <a:tableStyleId>{5C22544A-7EE6-4342-B048-85BDC9FD1C3A}</a:tableStyleId>
              </a:tblPr>
              <a:tblGrid>
                <a:gridCol w="3068955">
                  <a:extLst>
                    <a:ext uri="{9D8B030D-6E8A-4147-A177-3AD203B41FA5}">
                      <a16:colId xmlns:a16="http://schemas.microsoft.com/office/drawing/2014/main" xmlns="" val="4089725552"/>
                    </a:ext>
                  </a:extLst>
                </a:gridCol>
                <a:gridCol w="6112415">
                  <a:extLst>
                    <a:ext uri="{9D8B030D-6E8A-4147-A177-3AD203B41FA5}">
                      <a16:colId xmlns:a16="http://schemas.microsoft.com/office/drawing/2014/main" xmlns="" val="4198256286"/>
                    </a:ext>
                  </a:extLst>
                </a:gridCol>
              </a:tblGrid>
              <a:tr h="2088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Longitud de onda dominantes</a:t>
                      </a:r>
                    </a:p>
                    <a:p>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La longitud de onda dominante de un estímulo de color es la longitud de onda de el estímulo monocromático que, cuando se  mezclan aditivamente en proporciones adecuadas con un estímulo acromático especifico conduce a una igualación de color con un estímulo de color considerado</a:t>
                      </a:r>
                    </a:p>
                  </a:txBody>
                  <a:tcPr/>
                </a:tc>
                <a:extLst>
                  <a:ext uri="{0D108BD9-81ED-4DB2-BD59-A6C34878D82A}">
                    <a16:rowId xmlns:a16="http://schemas.microsoft.com/office/drawing/2014/main" xmlns="" val="1222216946"/>
                  </a:ext>
                </a:extLst>
              </a:tr>
              <a:tr h="1184100">
                <a:tc>
                  <a:txBody>
                    <a:bodyPr/>
                    <a:lstStyle/>
                    <a:p>
                      <a:r>
                        <a:rPr lang="es-MX" dirty="0"/>
                        <a:t>Longitud de onda complementaria</a:t>
                      </a:r>
                    </a:p>
                  </a:txBody>
                  <a:tcPr/>
                </a:tc>
                <a:tc>
                  <a:txBody>
                    <a:bodyPr/>
                    <a:lstStyle/>
                    <a:p>
                      <a:r>
                        <a:rPr lang="es-MX" dirty="0"/>
                        <a:t>La longitud de onda complementaria de un estímulo de color es la longitud de onda de un estímulo de color monocromático que, cuando se mezcla aditivamente en una proporción adecuada con un estímulo de color considerado conduce a una igualación de color con un estímulo de color acromático especificado. Nota: Todo estímulo de color tiene alguna de estas dos características, una longitud de onda complementaria o una longitud de onda dominante. Algunos, pero no todos los estímulos de color tienen ambas.</a:t>
                      </a:r>
                    </a:p>
                  </a:txBody>
                  <a:tcPr/>
                </a:tc>
                <a:extLst>
                  <a:ext uri="{0D108BD9-81ED-4DB2-BD59-A6C34878D82A}">
                    <a16:rowId xmlns:a16="http://schemas.microsoft.com/office/drawing/2014/main" xmlns="" val="2363731550"/>
                  </a:ext>
                </a:extLst>
              </a:tr>
            </a:tbl>
          </a:graphicData>
        </a:graphic>
      </p:graphicFrame>
    </p:spTree>
    <p:extLst>
      <p:ext uri="{BB962C8B-B14F-4D97-AF65-F5344CB8AC3E}">
        <p14:creationId xmlns:p14="http://schemas.microsoft.com/office/powerpoint/2010/main" val="772698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11557EDA-43A9-4E79-B70C-48EAA401ABD9}"/>
              </a:ext>
            </a:extLst>
          </p:cNvPr>
          <p:cNvGraphicFramePr>
            <a:graphicFrameLocks noGrp="1"/>
          </p:cNvGraphicFramePr>
          <p:nvPr>
            <p:extLst>
              <p:ext uri="{D42A27DB-BD31-4B8C-83A1-F6EECF244321}">
                <p14:modId xmlns:p14="http://schemas.microsoft.com/office/powerpoint/2010/main" val="1839877266"/>
              </p:ext>
            </p:extLst>
          </p:nvPr>
        </p:nvGraphicFramePr>
        <p:xfrm>
          <a:off x="35496" y="116632"/>
          <a:ext cx="9181370" cy="4293060"/>
        </p:xfrm>
        <a:graphic>
          <a:graphicData uri="http://schemas.openxmlformats.org/drawingml/2006/table">
            <a:tbl>
              <a:tblPr firstRow="1" bandRow="1">
                <a:tableStyleId>{5C22544A-7EE6-4342-B048-85BDC9FD1C3A}</a:tableStyleId>
              </a:tblPr>
              <a:tblGrid>
                <a:gridCol w="3068955">
                  <a:extLst>
                    <a:ext uri="{9D8B030D-6E8A-4147-A177-3AD203B41FA5}">
                      <a16:colId xmlns:a16="http://schemas.microsoft.com/office/drawing/2014/main" xmlns="" val="4089725552"/>
                    </a:ext>
                  </a:extLst>
                </a:gridCol>
                <a:gridCol w="6112415">
                  <a:extLst>
                    <a:ext uri="{9D8B030D-6E8A-4147-A177-3AD203B41FA5}">
                      <a16:colId xmlns:a16="http://schemas.microsoft.com/office/drawing/2014/main" xmlns="" val="4198256286"/>
                    </a:ext>
                  </a:extLst>
                </a:gridCol>
              </a:tblGrid>
              <a:tr h="2088232">
                <a:tc>
                  <a:txBody>
                    <a:bodyPr/>
                    <a:lstStyle/>
                    <a:p>
                      <a:r>
                        <a:rPr lang="es-MX" dirty="0"/>
                        <a:t>Pureza de excitación</a:t>
                      </a:r>
                    </a:p>
                    <a:p>
                      <a:endParaRPr lang="es-MX" dirty="0"/>
                    </a:p>
                  </a:txBody>
                  <a:tcPr/>
                </a:tc>
                <a:tc>
                  <a:txBody>
                    <a:bodyPr/>
                    <a:lstStyle/>
                    <a:p>
                      <a:r>
                        <a:rPr lang="es-MX" dirty="0"/>
                        <a:t>La pureza de excitación de un estimulo de color es la razón de dos longitudes de onda en el diagrama de cromaticidades. La primera longitud de onda es la distancia entre el punto que representa la cromaticidad de un estímulo acromático especificado y que representa la cromaticidad del estímulo dolor considerado; la segunda longitud es la distancia a lo largo de la misma dirección y en el sentido desde el primer punto a la orilla de el diagrama de cromaticidades</a:t>
                      </a:r>
                    </a:p>
                  </a:txBody>
                  <a:tcPr/>
                </a:tc>
                <a:extLst>
                  <a:ext uri="{0D108BD9-81ED-4DB2-BD59-A6C34878D82A}">
                    <a16:rowId xmlns:a16="http://schemas.microsoft.com/office/drawing/2014/main" xmlns="" val="1222216946"/>
                  </a:ext>
                </a:extLst>
              </a:tr>
              <a:tr h="1184100">
                <a:tc>
                  <a:txBody>
                    <a:bodyPr/>
                    <a:lstStyle/>
                    <a:p>
                      <a:r>
                        <a:rPr lang="es-MX" dirty="0"/>
                        <a:t>Estímulos de color </a:t>
                      </a:r>
                      <a:r>
                        <a:rPr lang="es-MX" dirty="0" err="1"/>
                        <a:t>metaméricos</a:t>
                      </a:r>
                      <a:endParaRPr lang="es-MX" dirty="0"/>
                    </a:p>
                  </a:txBody>
                  <a:tcPr/>
                </a:tc>
                <a:tc>
                  <a:txBody>
                    <a:bodyPr/>
                    <a:lstStyle/>
                    <a:p>
                      <a:r>
                        <a:rPr lang="es-MX" dirty="0"/>
                        <a:t>Los estímulos de color </a:t>
                      </a:r>
                      <a:r>
                        <a:rPr lang="es-MX" dirty="0" err="1"/>
                        <a:t>metaméricos</a:t>
                      </a:r>
                      <a:r>
                        <a:rPr lang="es-MX" dirty="0"/>
                        <a:t> tienen valores </a:t>
                      </a:r>
                      <a:r>
                        <a:rPr lang="es-MX" dirty="0" err="1"/>
                        <a:t>triestímulos</a:t>
                      </a:r>
                      <a:r>
                        <a:rPr lang="es-MX" dirty="0"/>
                        <a:t> idénticos, pero tienen distribuciones de potencia radiante diferentes.</a:t>
                      </a:r>
                    </a:p>
                  </a:txBody>
                  <a:tcPr/>
                </a:tc>
                <a:extLst>
                  <a:ext uri="{0D108BD9-81ED-4DB2-BD59-A6C34878D82A}">
                    <a16:rowId xmlns:a16="http://schemas.microsoft.com/office/drawing/2014/main" xmlns="" val="2363731550"/>
                  </a:ext>
                </a:extLst>
              </a:tr>
            </a:tbl>
          </a:graphicData>
        </a:graphic>
      </p:graphicFrame>
    </p:spTree>
    <p:extLst>
      <p:ext uri="{BB962C8B-B14F-4D97-AF65-F5344CB8AC3E}">
        <p14:creationId xmlns:p14="http://schemas.microsoft.com/office/powerpoint/2010/main" val="579906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5536" y="365760"/>
            <a:ext cx="7820348" cy="1325562"/>
          </a:xfrm>
        </p:spPr>
        <p:txBody>
          <a:bodyPr/>
          <a:lstStyle/>
          <a:p>
            <a:pPr algn="ctr"/>
            <a:r>
              <a:rPr lang="es-ES" sz="4000" dirty="0"/>
              <a:t>Significados dados a la palabra </a:t>
            </a:r>
            <a:r>
              <a:rPr lang="es-ES" sz="4000" b="1" dirty="0"/>
              <a:t>color</a:t>
            </a:r>
          </a:p>
        </p:txBody>
      </p:sp>
      <p:sp>
        <p:nvSpPr>
          <p:cNvPr id="72707" name="Rectangle 3"/>
          <p:cNvSpPr>
            <a:spLocks noGrp="1" noChangeArrowheads="1"/>
          </p:cNvSpPr>
          <p:nvPr>
            <p:ph idx="1"/>
          </p:nvPr>
        </p:nvSpPr>
        <p:spPr/>
        <p:txBody>
          <a:bodyPr>
            <a:normAutofit/>
          </a:bodyPr>
          <a:lstStyle/>
          <a:p>
            <a:r>
              <a:rPr lang="es-ES" sz="2800" dirty="0"/>
              <a:t>pintura</a:t>
            </a:r>
          </a:p>
          <a:p>
            <a:r>
              <a:rPr lang="es-ES" sz="2800" dirty="0"/>
              <a:t>valores CIE, </a:t>
            </a:r>
          </a:p>
          <a:p>
            <a:r>
              <a:rPr lang="es-ES" sz="2800" dirty="0"/>
              <a:t>valores RGB.</a:t>
            </a:r>
          </a:p>
          <a:p>
            <a:r>
              <a:rPr lang="es-ES" sz="2800" dirty="0"/>
              <a:t>radiación espectral, </a:t>
            </a:r>
          </a:p>
          <a:p>
            <a:r>
              <a:rPr lang="es-ES" sz="2800" dirty="0"/>
              <a:t>sensaciones perceptuales.</a:t>
            </a:r>
          </a:p>
          <a:p>
            <a:r>
              <a:rPr lang="es-ES" sz="2800" dirty="0"/>
              <a:t>notación de los sistemas de color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827088" y="549275"/>
            <a:ext cx="7345362" cy="4278094"/>
          </a:xfrm>
          <a:prstGeom prst="rect">
            <a:avLst/>
          </a:prstGeom>
          <a:noFill/>
          <a:ln w="9525">
            <a:noFill/>
            <a:miter lim="800000"/>
            <a:headEnd/>
            <a:tailEnd/>
          </a:ln>
          <a:effectLst/>
        </p:spPr>
        <p:txBody>
          <a:bodyPr>
            <a:spAutoFit/>
          </a:bodyPr>
          <a:lstStyle/>
          <a:p>
            <a:pPr>
              <a:spcBef>
                <a:spcPct val="50000"/>
              </a:spcBef>
            </a:pPr>
            <a:r>
              <a:rPr lang="es-ES" sz="3200" dirty="0"/>
              <a:t>El color es aquella  característica de la  luz que es diferentes a las </a:t>
            </a:r>
            <a:r>
              <a:rPr lang="es-ES" sz="3200" dirty="0" smtClean="0"/>
              <a:t>no - </a:t>
            </a:r>
            <a:r>
              <a:rPr lang="es-ES" sz="3200" dirty="0" smtClean="0"/>
              <a:t>homogeneidades </a:t>
            </a:r>
            <a:r>
              <a:rPr lang="es-ES" sz="3200" dirty="0"/>
              <a:t>temporales y espaciales; la luz es aquel aspecto de la energía radiante del cual un observador humano se da cuenta por medio de las sensaciones visuales, las cuales se originan por una estimulación de la retina.</a:t>
            </a:r>
          </a:p>
          <a:p>
            <a:pPr>
              <a:spcBef>
                <a:spcPct val="50000"/>
              </a:spcBef>
            </a:pPr>
            <a:endParaRPr lang="es-ES" sz="3200" dirty="0"/>
          </a:p>
        </p:txBody>
      </p:sp>
      <p:sp>
        <p:nvSpPr>
          <p:cNvPr id="64517" name="Text Box 5"/>
          <p:cNvSpPr txBox="1">
            <a:spLocks noChangeArrowheads="1"/>
          </p:cNvSpPr>
          <p:nvPr/>
        </p:nvSpPr>
        <p:spPr bwMode="auto">
          <a:xfrm>
            <a:off x="1763713" y="5013325"/>
            <a:ext cx="3168650" cy="519113"/>
          </a:xfrm>
          <a:prstGeom prst="rect">
            <a:avLst/>
          </a:prstGeom>
          <a:noFill/>
          <a:ln w="9525">
            <a:noFill/>
            <a:miter lim="800000"/>
            <a:headEnd/>
            <a:tailEnd/>
          </a:ln>
          <a:effectLst/>
        </p:spPr>
        <p:txBody>
          <a:bodyPr>
            <a:spAutoFit/>
          </a:bodyPr>
          <a:lstStyle/>
          <a:p>
            <a:pPr>
              <a:spcBef>
                <a:spcPct val="50000"/>
              </a:spcBef>
            </a:pPr>
            <a:endParaRPr lang="es-MX"/>
          </a:p>
        </p:txBody>
      </p:sp>
      <p:sp>
        <p:nvSpPr>
          <p:cNvPr id="64518" name="Text Box 6"/>
          <p:cNvSpPr txBox="1">
            <a:spLocks noChangeArrowheads="1"/>
          </p:cNvSpPr>
          <p:nvPr/>
        </p:nvSpPr>
        <p:spPr bwMode="auto">
          <a:xfrm>
            <a:off x="539750" y="5734050"/>
            <a:ext cx="8280400" cy="366713"/>
          </a:xfrm>
          <a:prstGeom prst="rect">
            <a:avLst/>
          </a:prstGeom>
          <a:noFill/>
          <a:ln w="9525">
            <a:noFill/>
            <a:miter lim="800000"/>
            <a:headEnd/>
            <a:tailEnd/>
          </a:ln>
          <a:effectLst/>
        </p:spPr>
        <p:txBody>
          <a:bodyPr>
            <a:spAutoFit/>
          </a:bodyPr>
          <a:lstStyle/>
          <a:p>
            <a:pPr>
              <a:spcBef>
                <a:spcPct val="50000"/>
              </a:spcBef>
            </a:pPr>
            <a:r>
              <a:rPr lang="es-ES" sz="1800"/>
              <a:t>Commitee on colorimetry of the Optical society of america  in 1940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457200" y="620713"/>
            <a:ext cx="8229600" cy="5761037"/>
          </a:xfrm>
        </p:spPr>
        <p:txBody>
          <a:bodyPr>
            <a:normAutofit/>
          </a:bodyPr>
          <a:lstStyle/>
          <a:p>
            <a:r>
              <a:rPr lang="es-ES" sz="2800" dirty="0"/>
              <a:t>La definición de la OSA relaciona los aspectos psicológicos del color y aquellos definidos como físicos de la energía radiante que caen dentro del espectro que tienen un efecto visual en el observador.</a:t>
            </a:r>
          </a:p>
          <a:p>
            <a:r>
              <a:rPr lang="es-ES" sz="2800" dirty="0"/>
              <a:t>El termino </a:t>
            </a:r>
            <a:r>
              <a:rPr lang="es-ES" sz="2800" dirty="0" err="1"/>
              <a:t>psico</a:t>
            </a:r>
            <a:r>
              <a:rPr lang="es-ES" sz="2800" dirty="0"/>
              <a:t> – físico se emplea frecuentemente  en la ciencia del color, y significa la ciencia que estudia la relación entre atributos físicos de estímulos y su sensaciones resultantes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1974</TotalTime>
  <Words>1716</Words>
  <Application>Microsoft Office PowerPoint</Application>
  <PresentationFormat>Presentación en pantalla (4:3)</PresentationFormat>
  <Paragraphs>106</Paragraphs>
  <Slides>37</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4" baseType="lpstr">
      <vt:lpstr>Osaka</vt:lpstr>
      <vt:lpstr>Arial</vt:lpstr>
      <vt:lpstr>Century Schoolbook</vt:lpstr>
      <vt:lpstr>Times New Roman</vt:lpstr>
      <vt:lpstr>Wingdings 2</vt:lpstr>
      <vt:lpstr>View</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Significados dados a la palabra color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colorimetría: Es la rama de la ciencia del color relacionada con la especificación cuantitativa de el color físicamente definido como estímulo de color de forma que</vt:lpstr>
      <vt:lpstr>Mezcla aditiva</vt:lpstr>
      <vt:lpstr>Presentación de PowerPoint</vt:lpstr>
      <vt:lpstr>Presentación de PowerPoint</vt:lpstr>
      <vt:lpstr>Presentación de PowerPoint</vt:lpstr>
      <vt:lpstr>Leyes de Grassman</vt:lpstr>
      <vt:lpstr>Presentación de PowerPoint</vt:lpstr>
      <vt:lpstr>Presentación de PowerPoint</vt:lpstr>
      <vt:lpstr>Espacio de Color RGB (digital)</vt:lpstr>
      <vt:lpstr>Leyes de Grassman</vt:lpstr>
      <vt:lpstr>Presentación de PowerPoint</vt:lpstr>
      <vt:lpstr>Leyes de Grassman</vt:lpstr>
      <vt:lpstr>Otras fuentes de información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josejavier</cp:lastModifiedBy>
  <cp:revision>95</cp:revision>
  <dcterms:created xsi:type="dcterms:W3CDTF">2004-03-29T18:44:41Z</dcterms:created>
  <dcterms:modified xsi:type="dcterms:W3CDTF">2018-04-16T15:25:33Z</dcterms:modified>
</cp:coreProperties>
</file>